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1" r:id="rId4"/>
    <p:sldId id="262" r:id="rId5"/>
    <p:sldId id="275" r:id="rId6"/>
    <p:sldId id="264" r:id="rId7"/>
    <p:sldId id="273" r:id="rId8"/>
    <p:sldId id="256" r:id="rId9"/>
    <p:sldId id="276" r:id="rId10"/>
    <p:sldId id="269" r:id="rId11"/>
    <p:sldId id="270" r:id="rId12"/>
    <p:sldId id="274" r:id="rId13"/>
    <p:sldId id="272" r:id="rId14"/>
    <p:sldId id="271" r:id="rId15"/>
    <p:sldId id="266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9790A3-0CEB-4BDA-A7A8-AF8FF475271D}" v="13" dt="2025-10-30T14:02:46.547"/>
    <p1510:client id="{8671E604-E05C-B73E-B836-260D8B3F0D1A}" v="108" dt="2025-10-30T10:49:20.737"/>
    <p1510:client id="{B4E2B939-D8C1-BAA3-E757-28752E007879}" v="4" dt="2025-10-30T13:56:16.9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 KOLDITZ" userId="5040a461-d3e1-45f3-8e8c-6c01cffe0505" providerId="ADAL" clId="{669790A3-0CEB-4BDA-A7A8-AF8FF475271D}"/>
    <pc:docChg chg="custSel addSld delSld modSld">
      <pc:chgData name="Pierre KOLDITZ" userId="5040a461-d3e1-45f3-8e8c-6c01cffe0505" providerId="ADAL" clId="{669790A3-0CEB-4BDA-A7A8-AF8FF475271D}" dt="2025-10-30T14:03:37.057" v="443" actId="20577"/>
      <pc:docMkLst>
        <pc:docMk/>
      </pc:docMkLst>
      <pc:sldChg chg="addSp delSp modSp mod">
        <pc:chgData name="Pierre KOLDITZ" userId="5040a461-d3e1-45f3-8e8c-6c01cffe0505" providerId="ADAL" clId="{669790A3-0CEB-4BDA-A7A8-AF8FF475271D}" dt="2025-10-30T14:02:54.845" v="441" actId="207"/>
        <pc:sldMkLst>
          <pc:docMk/>
          <pc:sldMk cId="1200010760" sldId="256"/>
        </pc:sldMkLst>
        <pc:spChg chg="del">
          <ac:chgData name="Pierre KOLDITZ" userId="5040a461-d3e1-45f3-8e8c-6c01cffe0505" providerId="ADAL" clId="{669790A3-0CEB-4BDA-A7A8-AF8FF475271D}" dt="2025-10-30T13:58:18.208" v="90" actId="478"/>
          <ac:spMkLst>
            <pc:docMk/>
            <pc:sldMk cId="1200010760" sldId="256"/>
            <ac:spMk id="2" creationId="{A218BC04-E1CA-4C9B-525D-6E56CF629429}"/>
          </ac:spMkLst>
        </pc:spChg>
        <pc:spChg chg="mod">
          <ac:chgData name="Pierre KOLDITZ" userId="5040a461-d3e1-45f3-8e8c-6c01cffe0505" providerId="ADAL" clId="{669790A3-0CEB-4BDA-A7A8-AF8FF475271D}" dt="2025-10-30T13:58:37.254" v="180" actId="14100"/>
          <ac:spMkLst>
            <pc:docMk/>
            <pc:sldMk cId="1200010760" sldId="256"/>
            <ac:spMk id="3" creationId="{11D8E755-20FA-612D-8B5A-91CD1181FF6F}"/>
          </ac:spMkLst>
        </pc:spChg>
        <pc:spChg chg="add mod">
          <ac:chgData name="Pierre KOLDITZ" userId="5040a461-d3e1-45f3-8e8c-6c01cffe0505" providerId="ADAL" clId="{669790A3-0CEB-4BDA-A7A8-AF8FF475271D}" dt="2025-10-30T14:02:54.845" v="441" actId="207"/>
          <ac:spMkLst>
            <pc:docMk/>
            <pc:sldMk cId="1200010760" sldId="256"/>
            <ac:spMk id="5" creationId="{5B6A2EE0-2345-5D5B-7D52-1CCF6398C4E7}"/>
          </ac:spMkLst>
        </pc:spChg>
        <pc:spChg chg="del mod">
          <ac:chgData name="Pierre KOLDITZ" userId="5040a461-d3e1-45f3-8e8c-6c01cffe0505" providerId="ADAL" clId="{669790A3-0CEB-4BDA-A7A8-AF8FF475271D}" dt="2025-10-30T13:58:16.438" v="89" actId="478"/>
          <ac:spMkLst>
            <pc:docMk/>
            <pc:sldMk cId="1200010760" sldId="256"/>
            <ac:spMk id="6" creationId="{8F9BA63C-9122-57D9-2843-0B6A136AF605}"/>
          </ac:spMkLst>
        </pc:spChg>
        <pc:picChg chg="del">
          <ac:chgData name="Pierre KOLDITZ" userId="5040a461-d3e1-45f3-8e8c-6c01cffe0505" providerId="ADAL" clId="{669790A3-0CEB-4BDA-A7A8-AF8FF475271D}" dt="2025-10-30T13:58:15.436" v="88" actId="478"/>
          <ac:picMkLst>
            <pc:docMk/>
            <pc:sldMk cId="1200010760" sldId="256"/>
            <ac:picMk id="4" creationId="{8A7FFB3D-C220-A22E-4337-AD77962E19D9}"/>
          </ac:picMkLst>
        </pc:picChg>
        <pc:picChg chg="add mod">
          <ac:chgData name="Pierre KOLDITZ" userId="5040a461-d3e1-45f3-8e8c-6c01cffe0505" providerId="ADAL" clId="{669790A3-0CEB-4BDA-A7A8-AF8FF475271D}" dt="2025-10-30T14:02:46.547" v="440"/>
          <ac:picMkLst>
            <pc:docMk/>
            <pc:sldMk cId="1200010760" sldId="256"/>
            <ac:picMk id="8" creationId="{F35912F8-1F70-BADE-853D-8249DF64A56C}"/>
          </ac:picMkLst>
        </pc:picChg>
      </pc:sldChg>
      <pc:sldChg chg="modSp mod">
        <pc:chgData name="Pierre KOLDITZ" userId="5040a461-d3e1-45f3-8e8c-6c01cffe0505" providerId="ADAL" clId="{669790A3-0CEB-4BDA-A7A8-AF8FF475271D}" dt="2025-10-30T13:56:40.908" v="2" actId="27636"/>
        <pc:sldMkLst>
          <pc:docMk/>
          <pc:sldMk cId="4036243453" sldId="261"/>
        </pc:sldMkLst>
        <pc:spChg chg="mod">
          <ac:chgData name="Pierre KOLDITZ" userId="5040a461-d3e1-45f3-8e8c-6c01cffe0505" providerId="ADAL" clId="{669790A3-0CEB-4BDA-A7A8-AF8FF475271D}" dt="2025-10-30T13:56:40.908" v="2" actId="27636"/>
          <ac:spMkLst>
            <pc:docMk/>
            <pc:sldMk cId="4036243453" sldId="261"/>
            <ac:spMk id="5" creationId="{40F7C4E1-EDEC-E7E0-8720-79204AD113CE}"/>
          </ac:spMkLst>
        </pc:spChg>
      </pc:sldChg>
      <pc:sldChg chg="modSp mod">
        <pc:chgData name="Pierre KOLDITZ" userId="5040a461-d3e1-45f3-8e8c-6c01cffe0505" providerId="ADAL" clId="{669790A3-0CEB-4BDA-A7A8-AF8FF475271D}" dt="2025-10-30T14:03:37.057" v="443" actId="20577"/>
        <pc:sldMkLst>
          <pc:docMk/>
          <pc:sldMk cId="2525825910" sldId="262"/>
        </pc:sldMkLst>
        <pc:spChg chg="mod">
          <ac:chgData name="Pierre KOLDITZ" userId="5040a461-d3e1-45f3-8e8c-6c01cffe0505" providerId="ADAL" clId="{669790A3-0CEB-4BDA-A7A8-AF8FF475271D}" dt="2025-10-30T14:03:37.057" v="443" actId="20577"/>
          <ac:spMkLst>
            <pc:docMk/>
            <pc:sldMk cId="2525825910" sldId="262"/>
            <ac:spMk id="5" creationId="{37A31145-108B-7A22-DA40-2ED824ED3D31}"/>
          </ac:spMkLst>
        </pc:spChg>
      </pc:sldChg>
      <pc:sldChg chg="modSp mod">
        <pc:chgData name="Pierre KOLDITZ" userId="5040a461-d3e1-45f3-8e8c-6c01cffe0505" providerId="ADAL" clId="{669790A3-0CEB-4BDA-A7A8-AF8FF475271D}" dt="2025-10-30T13:57:36.050" v="85" actId="20577"/>
        <pc:sldMkLst>
          <pc:docMk/>
          <pc:sldMk cId="953459487" sldId="264"/>
        </pc:sldMkLst>
        <pc:spChg chg="mod">
          <ac:chgData name="Pierre KOLDITZ" userId="5040a461-d3e1-45f3-8e8c-6c01cffe0505" providerId="ADAL" clId="{669790A3-0CEB-4BDA-A7A8-AF8FF475271D}" dt="2025-10-30T13:57:36.050" v="85" actId="20577"/>
          <ac:spMkLst>
            <pc:docMk/>
            <pc:sldMk cId="953459487" sldId="264"/>
            <ac:spMk id="5" creationId="{995310E6-5E40-A392-B621-74B3439529B1}"/>
          </ac:spMkLst>
        </pc:spChg>
      </pc:sldChg>
      <pc:sldChg chg="del">
        <pc:chgData name="Pierre KOLDITZ" userId="5040a461-d3e1-45f3-8e8c-6c01cffe0505" providerId="ADAL" clId="{669790A3-0CEB-4BDA-A7A8-AF8FF475271D}" dt="2025-10-30T14:03:13.835" v="442" actId="47"/>
        <pc:sldMkLst>
          <pc:docMk/>
          <pc:sldMk cId="1709179025" sldId="265"/>
        </pc:sldMkLst>
      </pc:sldChg>
      <pc:sldChg chg="add">
        <pc:chgData name="Pierre KOLDITZ" userId="5040a461-d3e1-45f3-8e8c-6c01cffe0505" providerId="ADAL" clId="{669790A3-0CEB-4BDA-A7A8-AF8FF475271D}" dt="2025-10-30T13:58:14.033" v="87" actId="2890"/>
        <pc:sldMkLst>
          <pc:docMk/>
          <pc:sldMk cId="3163686649" sldId="276"/>
        </pc:sldMkLst>
      </pc:sldChg>
    </pc:docChg>
  </pc:docChgLst>
  <pc:docChgLst>
    <pc:chgData name="Pierre KOLDITZ" userId="S::p.kolditz@fnccr.asso.fr::5040a461-d3e1-45f3-8e8c-6c01cffe0505" providerId="AD" clId="Web-{B4E2B939-D8C1-BAA3-E757-28752E007879}"/>
    <pc:docChg chg="modSld">
      <pc:chgData name="Pierre KOLDITZ" userId="S::p.kolditz@fnccr.asso.fr::5040a461-d3e1-45f3-8e8c-6c01cffe0505" providerId="AD" clId="Web-{B4E2B939-D8C1-BAA3-E757-28752E007879}" dt="2025-10-30T13:56:16.982" v="2" actId="20577"/>
      <pc:docMkLst>
        <pc:docMk/>
      </pc:docMkLst>
      <pc:sldChg chg="modSp">
        <pc:chgData name="Pierre KOLDITZ" userId="S::p.kolditz@fnccr.asso.fr::5040a461-d3e1-45f3-8e8c-6c01cffe0505" providerId="AD" clId="Web-{B4E2B939-D8C1-BAA3-E757-28752E007879}" dt="2025-10-30T13:55:45.357" v="0" actId="20577"/>
        <pc:sldMkLst>
          <pc:docMk/>
          <pc:sldMk cId="4036243453" sldId="261"/>
        </pc:sldMkLst>
        <pc:spChg chg="mod">
          <ac:chgData name="Pierre KOLDITZ" userId="S::p.kolditz@fnccr.asso.fr::5040a461-d3e1-45f3-8e8c-6c01cffe0505" providerId="AD" clId="Web-{B4E2B939-D8C1-BAA3-E757-28752E007879}" dt="2025-10-30T13:55:45.357" v="0" actId="20577"/>
          <ac:spMkLst>
            <pc:docMk/>
            <pc:sldMk cId="4036243453" sldId="261"/>
            <ac:spMk id="5" creationId="{40F7C4E1-EDEC-E7E0-8720-79204AD113CE}"/>
          </ac:spMkLst>
        </pc:spChg>
      </pc:sldChg>
      <pc:sldChg chg="modSp">
        <pc:chgData name="Pierre KOLDITZ" userId="S::p.kolditz@fnccr.asso.fr::5040a461-d3e1-45f3-8e8c-6c01cffe0505" providerId="AD" clId="Web-{B4E2B939-D8C1-BAA3-E757-28752E007879}" dt="2025-10-30T13:56:16.982" v="2" actId="20577"/>
        <pc:sldMkLst>
          <pc:docMk/>
          <pc:sldMk cId="2525825910" sldId="262"/>
        </pc:sldMkLst>
        <pc:spChg chg="mod">
          <ac:chgData name="Pierre KOLDITZ" userId="S::p.kolditz@fnccr.asso.fr::5040a461-d3e1-45f3-8e8c-6c01cffe0505" providerId="AD" clId="Web-{B4E2B939-D8C1-BAA3-E757-28752E007879}" dt="2025-10-30T13:56:16.982" v="2" actId="20577"/>
          <ac:spMkLst>
            <pc:docMk/>
            <pc:sldMk cId="2525825910" sldId="262"/>
            <ac:spMk id="5" creationId="{37A31145-108B-7A22-DA40-2ED824ED3D31}"/>
          </ac:spMkLst>
        </pc:spChg>
      </pc:sldChg>
    </pc:docChg>
  </pc:docChgLst>
  <pc:docChgLst>
    <pc:chgData name="catherine.gremillet@bassinversant.org" userId="S::urn:spo:guest#catherine.gremillet@bassinversant.org::" providerId="AD" clId="Web-{8671E604-E05C-B73E-B836-260D8B3F0D1A}"/>
    <pc:docChg chg="addSld modSld">
      <pc:chgData name="catherine.gremillet@bassinversant.org" userId="S::urn:spo:guest#catherine.gremillet@bassinversant.org::" providerId="AD" clId="Web-{8671E604-E05C-B73E-B836-260D8B3F0D1A}" dt="2025-10-30T10:49:18.893" v="110" actId="20577"/>
      <pc:docMkLst>
        <pc:docMk/>
      </pc:docMkLst>
      <pc:sldChg chg="modSp">
        <pc:chgData name="catherine.gremillet@bassinversant.org" userId="S::urn:spo:guest#catherine.gremillet@bassinversant.org::" providerId="AD" clId="Web-{8671E604-E05C-B73E-B836-260D8B3F0D1A}" dt="2025-10-30T10:47:23.382" v="79" actId="20577"/>
        <pc:sldMkLst>
          <pc:docMk/>
          <pc:sldMk cId="2525825910" sldId="262"/>
        </pc:sldMkLst>
        <pc:spChg chg="mod">
          <ac:chgData name="catherine.gremillet@bassinversant.org" userId="S::urn:spo:guest#catherine.gremillet@bassinversant.org::" providerId="AD" clId="Web-{8671E604-E05C-B73E-B836-260D8B3F0D1A}" dt="2025-10-30T10:47:23.382" v="79" actId="20577"/>
          <ac:spMkLst>
            <pc:docMk/>
            <pc:sldMk cId="2525825910" sldId="262"/>
            <ac:spMk id="5" creationId="{37A31145-108B-7A22-DA40-2ED824ED3D31}"/>
          </ac:spMkLst>
        </pc:spChg>
      </pc:sldChg>
      <pc:sldChg chg="modSp">
        <pc:chgData name="catherine.gremillet@bassinversant.org" userId="S::urn:spo:guest#catherine.gremillet@bassinversant.org::" providerId="AD" clId="Web-{8671E604-E05C-B73E-B836-260D8B3F0D1A}" dt="2025-10-30T10:49:18.893" v="110" actId="20577"/>
        <pc:sldMkLst>
          <pc:docMk/>
          <pc:sldMk cId="1950980261" sldId="266"/>
        </pc:sldMkLst>
        <pc:spChg chg="mod">
          <ac:chgData name="catherine.gremillet@bassinversant.org" userId="S::urn:spo:guest#catherine.gremillet@bassinversant.org::" providerId="AD" clId="Web-{8671E604-E05C-B73E-B836-260D8B3F0D1A}" dt="2025-10-30T10:49:18.893" v="110" actId="20577"/>
          <ac:spMkLst>
            <pc:docMk/>
            <pc:sldMk cId="1950980261" sldId="266"/>
            <ac:spMk id="5" creationId="{CEC20B82-285E-1EE2-8243-A328C2734392}"/>
          </ac:spMkLst>
        </pc:spChg>
      </pc:sldChg>
      <pc:sldChg chg="add">
        <pc:chgData name="catherine.gremillet@bassinversant.org" userId="S::urn:spo:guest#catherine.gremillet@bassinversant.org::" providerId="AD" clId="Web-{8671E604-E05C-B73E-B836-260D8B3F0D1A}" dt="2025-10-30T10:47:37.335" v="80"/>
        <pc:sldMkLst>
          <pc:docMk/>
          <pc:sldMk cId="1195434374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B6543-B216-44A1-A4F7-21FF3ED53283}" type="datetimeFigureOut">
              <a:rPr lang="fr-FR" smtClean="0"/>
              <a:t>31/10/2025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C02EF-6642-45E4-8588-CC923EEC8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13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9DC9DD-0574-7684-4481-C51933246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313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B33C980-1621-589C-D24F-2609F65AD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093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147284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76A903-ED8B-E3C9-1F1C-AAF7C155B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02872"/>
            <a:ext cx="10515600" cy="2852737"/>
          </a:xfrm>
        </p:spPr>
        <p:txBody>
          <a:bodyPr anchor="b">
            <a:normAutofit/>
          </a:bodyPr>
          <a:lstStyle>
            <a:lvl1pPr>
              <a:defRPr sz="5400">
                <a:latin typeface="Ubuntu" panose="020B0504030602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83B94F-1724-D95F-E4EA-57DEB2E4A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011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  <a:latin typeface="Ubuntu" panose="020B05040306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184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7C2B6-5B12-8F0D-7C46-4F7D18E7A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665" y="1570033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latin typeface="Ubuntu" panose="020B0504030602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B94367-E250-206F-2B41-FD1FF025E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9599"/>
            <a:ext cx="10515600" cy="3433765"/>
          </a:xfrm>
        </p:spPr>
        <p:txBody>
          <a:bodyPr/>
          <a:lstStyle>
            <a:lvl1pPr>
              <a:defRPr sz="2000">
                <a:latin typeface="Ubuntu" panose="020B0504030602030204" pitchFamily="34" charset="0"/>
              </a:defRPr>
            </a:lvl1pPr>
            <a:lvl2pPr>
              <a:defRPr sz="1800">
                <a:latin typeface="Ubuntu" panose="020B0504030602030204" pitchFamily="34" charset="0"/>
              </a:defRPr>
            </a:lvl2pPr>
            <a:lvl3pPr>
              <a:defRPr sz="1600">
                <a:latin typeface="Ubuntu" panose="020B0504030602030204" pitchFamily="34" charset="0"/>
              </a:defRPr>
            </a:lvl3pPr>
            <a:lvl4pPr>
              <a:defRPr sz="1400">
                <a:latin typeface="Ubuntu" panose="020B0504030602030204" pitchFamily="34" charset="0"/>
              </a:defRPr>
            </a:lvl4pPr>
            <a:lvl5pPr>
              <a:defRPr sz="1200">
                <a:latin typeface="Ubuntu" panose="020B05040306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4136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7FF227-73AE-E8C4-5D10-AD6C120737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158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99DB3F-5222-46F3-D22B-C0B0BDBDC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159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1779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2A7693-628A-8C0D-7A42-12915831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7097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CBDC8F8-FA77-750C-F1AD-5D2BE1EBC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637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7D9C74-8938-41F1-5729-34E662CF4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10515600" cy="3242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7" name="Image 6" descr="Une image contenant texte, Polic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50E19C4A-31AC-16CE-4961-A40D77E753C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6"/>
          <a:stretch>
            <a:fillRect/>
          </a:stretch>
        </p:blipFill>
        <p:spPr>
          <a:xfrm>
            <a:off x="2129365" y="0"/>
            <a:ext cx="7933267" cy="144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5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logie.gouv.fr/sites/default/files/documents/Document_maitre_FAQ_Gemapi_final_01_03_2024.pdf" TargetMode="External"/><Relationship Id="rId2" Type="http://schemas.openxmlformats.org/officeDocument/2006/relationships/hyperlink" Target="https://www.assainissement.developpement-durable.gouv.fr/pages/documents/Rapport_article%207_loi%202017-1838_ruissellement%20et%20inondations_mise_en_page_VF10avril2018.pdf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idealco.fr/formation/la-maitrise-des-eaux-de-ruissellement-non-urbaines-une-mission-orpheline-cgde25-c18-576180?tab=presentation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6.png"/><Relationship Id="rId2" Type="http://schemas.openxmlformats.org/officeDocument/2006/relationships/hyperlink" Target="https://www.fnccr.asso.fr/article/pour-une-politique-territoriale-de-gestion-des-ecoulements-pluviaux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epri.net/wp-content/uploads/2022/09/guide-pratique-ruissellement-CEPRI.pdf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fnccr.asso.fr/article/note-juridique-maitrise-des-eaux-de-ruissellement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hyperlink" Target="https://www.ecologie.gouv.fr/sites/default/files/documents/Document_maitre_FAQ_Gemapi_final_01_03_2024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llectivites-locales.gouv.fr/files/Institution/2.%20Structures%20territoriales/EPCI/guide%20interco%202025/guide%20interco%202025%20vf.pdf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igedd.documentation.developpement-durable.gouv.fr/documents/Affaires-0008967/010159-01_rapport-publie_tome1_synthese_diagnostic-propositions.pdf;jsessionid=E82116D1E694628F6E83AC47CEEC9F9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iss-eaux.org/" TargetMode="External"/><Relationship Id="rId2" Type="http://schemas.openxmlformats.org/officeDocument/2006/relationships/hyperlink" Target="https://docs.google.com/forms/d/e/1FAIpQLSeuO9XKjnTjZN3h-x7WdLNfhwcRnloGPNTJiVnppZhUgn4iqQ/viewform?usp=header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fnccr.asso.fr/article/eaux-de-ruissellement-elements-et-ressources-juridiques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gedd.documentation.developpement-durable.gouv.fr/documents/Affaires-0008967/010159-01_rapport-publie_tome1_synthese_diagnostic-propositions.pdf;jsessionid=E82116D1E694628F6E83AC47CEEC9F9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84DF22-AB5F-CFEA-7ACD-289461A9F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02872"/>
            <a:ext cx="10515600" cy="2718328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Lancement du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 GT Ruissellements » - CMI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Forum d’expression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D836E0-FE8A-579C-9EF5-52D2FFEDF7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Jeudi 16 octobre 2025 – 14h</a:t>
            </a:r>
          </a:p>
        </p:txBody>
      </p:sp>
    </p:spTree>
    <p:extLst>
      <p:ext uri="{BB962C8B-B14F-4D97-AF65-F5344CB8AC3E}">
        <p14:creationId xmlns:p14="http://schemas.microsoft.com/office/powerpoint/2010/main" val="3314095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9B38A01-1B85-9ED5-01A2-637DF6D4E224}"/>
              </a:ext>
            </a:extLst>
          </p:cNvPr>
          <p:cNvSpPr txBox="1"/>
          <p:nvPr/>
        </p:nvSpPr>
        <p:spPr>
          <a:xfrm>
            <a:off x="442452" y="1772118"/>
            <a:ext cx="1105145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latin typeface="Trebuchet MS" panose="020B0603020202020204" pitchFamily="34" charset="0"/>
              </a:rPr>
              <a:t>La GEMAPI intègre les actions visant à prévenir les inondations par ruissellement</a:t>
            </a:r>
          </a:p>
          <a:p>
            <a:pPr algn="just"/>
            <a:endParaRPr lang="fr-FR" dirty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latin typeface="Trebuchet MS" panose="020B0603020202020204" pitchFamily="34" charset="0"/>
              </a:rPr>
              <a:t>« </a:t>
            </a:r>
            <a:r>
              <a:rPr lang="fr-FR" i="1" dirty="0">
                <a:latin typeface="Trebuchet MS" panose="020B0603020202020204" pitchFamily="34" charset="0"/>
              </a:rPr>
              <a:t>Le législateur n'a pas prévu que la maîtrise des eaux pluviales et de ruissellement ou la lutte contre l'érosion des sols (4° de l'article L.211-7 du code de l'environnement) soit partie intégrante de la compétence GEMAPI. Cela peut s'expliquer par le fait que </a:t>
            </a:r>
            <a:r>
              <a:rPr lang="fr-FR" b="1" i="1" dirty="0">
                <a:solidFill>
                  <a:srgbClr val="002060"/>
                </a:solidFill>
                <a:latin typeface="Trebuchet MS" panose="020B0603020202020204" pitchFamily="34" charset="0"/>
              </a:rPr>
              <a:t>la maîtrise des eaux pluviales et de ruissellement est à la frontière de plusieurs champs d'intervention, selon qu'elle est, par, exemple abordée du point de vue de la prévention des inondations ou de l'assainissement des eaux pluviales</a:t>
            </a:r>
            <a:r>
              <a:rPr lang="fr-FR" i="1" dirty="0">
                <a:latin typeface="Trebuchet MS" panose="020B0603020202020204" pitchFamily="34" charset="0"/>
              </a:rPr>
              <a:t>.</a:t>
            </a:r>
          </a:p>
          <a:p>
            <a:pPr algn="just"/>
            <a:endParaRPr lang="fr-FR" i="1" dirty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i="1" dirty="0">
                <a:latin typeface="Trebuchet MS" panose="020B0603020202020204" pitchFamily="34" charset="0"/>
              </a:rPr>
              <a:t>Le </a:t>
            </a:r>
            <a:r>
              <a:rPr lang="fr-FR" i="1" dirty="0">
                <a:latin typeface="Trebuchet MS" panose="020B0603020202020204" pitchFamily="34" charset="0"/>
                <a:hlinkClick r:id="rId2"/>
              </a:rPr>
              <a:t>rapport du Gouvernement au Parlement portant sur la maîtrise des eaux pluviales et de ruissellement aux fins de prévention des inondations d’avril 2018</a:t>
            </a:r>
            <a:r>
              <a:rPr lang="fr-FR" i="1" dirty="0">
                <a:latin typeface="Trebuchet MS" panose="020B0603020202020204" pitchFamily="34" charset="0"/>
              </a:rPr>
              <a:t> clarifie les modalités de prise en compte des problématiques liées aux eaux pluviales et de ruissellement. Il indique en particulier que </a:t>
            </a:r>
            <a:r>
              <a:rPr lang="fr-FR" b="1" i="1" dirty="0">
                <a:solidFill>
                  <a:srgbClr val="002060"/>
                </a:solidFill>
                <a:latin typeface="Trebuchet MS" panose="020B0603020202020204" pitchFamily="34" charset="0"/>
              </a:rPr>
              <a:t>les actions visant à limiter les inondations liées au ruissellement peuvent être intégrées à la compétence GEMAPI et, dans ce cas, être financées par les dispositifs relevant de cette compétence (taxe GEMAPI notamment). </a:t>
            </a:r>
            <a:r>
              <a:rPr lang="fr-FR" i="1" dirty="0">
                <a:latin typeface="Trebuchet MS" panose="020B0603020202020204" pitchFamily="34" charset="0"/>
              </a:rPr>
              <a:t>Il rappelle aussi les outils disponibles, telles que les [PAPI] ou les [SAGE], et les financements associés </a:t>
            </a:r>
            <a:r>
              <a:rPr lang="fr-FR" dirty="0">
                <a:latin typeface="Trebuchet MS" panose="020B0603020202020204" pitchFamily="34" charset="0"/>
              </a:rPr>
              <a:t>» (</a:t>
            </a:r>
            <a:r>
              <a:rPr lang="fr-FR" dirty="0">
                <a:latin typeface="Trebuchet MS" panose="020B0603020202020204" pitchFamily="34" charset="0"/>
                <a:hlinkClick r:id="rId3"/>
              </a:rPr>
              <a:t>Foire aux questions sur la GEMAPI, Mars 2024</a:t>
            </a:r>
            <a:r>
              <a:rPr lang="fr-FR" dirty="0">
                <a:latin typeface="Trebuchet MS" panose="020B0603020202020204" pitchFamily="34" charset="0"/>
              </a:rPr>
              <a:t>, p.19).</a:t>
            </a:r>
          </a:p>
        </p:txBody>
      </p:sp>
    </p:spTree>
    <p:extLst>
      <p:ext uri="{BB962C8B-B14F-4D97-AF65-F5344CB8AC3E}">
        <p14:creationId xmlns:p14="http://schemas.microsoft.com/office/powerpoint/2010/main" val="2338533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9B38A01-1B85-9ED5-01A2-637DF6D4E224}"/>
              </a:ext>
            </a:extLst>
          </p:cNvPr>
          <p:cNvSpPr txBox="1"/>
          <p:nvPr/>
        </p:nvSpPr>
        <p:spPr>
          <a:xfrm>
            <a:off x="442452" y="1781950"/>
            <a:ext cx="1105145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latin typeface="Trebuchet MS" panose="020B0603020202020204" pitchFamily="34" charset="0"/>
              </a:rPr>
              <a:t>Comment gérer les interférences entre les acteurs ?</a:t>
            </a:r>
          </a:p>
          <a:p>
            <a:pPr algn="just"/>
            <a:endParaRPr lang="fr-FR" b="1" dirty="0">
              <a:latin typeface="Trebuchet MS" panose="020B0603020202020204" pitchFamily="34" charset="0"/>
            </a:endParaRPr>
          </a:p>
          <a:p>
            <a:pPr algn="just"/>
            <a:r>
              <a:rPr lang="fr-FR" dirty="0">
                <a:latin typeface="Trebuchet MS" panose="020B0603020202020204" pitchFamily="34" charset="0"/>
              </a:rPr>
              <a:t>Le plus simple est de déterminer quelle est la </a:t>
            </a:r>
            <a:r>
              <a:rPr lang="fr-FR" b="1" dirty="0">
                <a:solidFill>
                  <a:srgbClr val="002060"/>
                </a:solidFill>
                <a:latin typeface="Trebuchet MS" panose="020B0603020202020204" pitchFamily="34" charset="0"/>
              </a:rPr>
              <a:t>finalité</a:t>
            </a:r>
            <a:r>
              <a:rPr lang="fr-FR" dirty="0">
                <a:latin typeface="Trebuchet MS" panose="020B0603020202020204" pitchFamily="34" charset="0"/>
              </a:rPr>
              <a:t> des actions qu’on souhaite mettre en œuvre 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2060"/>
                </a:solidFill>
                <a:latin typeface="Trebuchet MS" panose="020B0603020202020204" pitchFamily="34" charset="0"/>
              </a:rPr>
              <a:t>Prévenir les inondations </a:t>
            </a:r>
            <a:r>
              <a:rPr lang="fr-FR" dirty="0">
                <a:latin typeface="Trebuchet MS" panose="020B0603020202020204" pitchFamily="34" charset="0"/>
              </a:rPr>
              <a:t>provoquées (en tout ou partie) par les eaux de ruissellement ?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2060"/>
                </a:solidFill>
                <a:latin typeface="Trebuchet MS" panose="020B0603020202020204" pitchFamily="34" charset="0"/>
              </a:rPr>
              <a:t>Gérer les eaux pluviales des aires urbaines </a:t>
            </a:r>
            <a:r>
              <a:rPr lang="fr-FR" dirty="0">
                <a:latin typeface="Trebuchet MS" panose="020B0603020202020204" pitchFamily="34" charset="0"/>
              </a:rPr>
              <a:t>situées à l’aval ?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Trebuchet MS" panose="020B0603020202020204" pitchFamily="34" charset="0"/>
              </a:rPr>
              <a:t>Eviter que la </a:t>
            </a:r>
            <a:r>
              <a:rPr lang="fr-FR" b="1" dirty="0">
                <a:solidFill>
                  <a:srgbClr val="002060"/>
                </a:solidFill>
                <a:latin typeface="Trebuchet MS" panose="020B0603020202020204" pitchFamily="34" charset="0"/>
              </a:rPr>
              <a:t>voirie</a:t>
            </a:r>
            <a:r>
              <a:rPr lang="fr-FR" dirty="0">
                <a:latin typeface="Trebuchet MS" panose="020B0603020202020204" pitchFamily="34" charset="0"/>
              </a:rPr>
              <a:t> ne devienne le </a:t>
            </a:r>
            <a:r>
              <a:rPr lang="fr-FR" b="1" dirty="0">
                <a:solidFill>
                  <a:srgbClr val="002060"/>
                </a:solidFill>
                <a:latin typeface="Trebuchet MS" panose="020B0603020202020204" pitchFamily="34" charset="0"/>
              </a:rPr>
              <a:t>vecteur des dommages </a:t>
            </a:r>
            <a:r>
              <a:rPr lang="fr-FR" dirty="0">
                <a:latin typeface="Trebuchet MS" panose="020B0603020202020204" pitchFamily="34" charset="0"/>
              </a:rPr>
              <a:t>provoqués par des eaux de ruissellement ou un </a:t>
            </a:r>
            <a:r>
              <a:rPr lang="fr-FR" b="1" dirty="0">
                <a:solidFill>
                  <a:srgbClr val="002060"/>
                </a:solidFill>
                <a:latin typeface="Trebuchet MS" panose="020B0603020202020204" pitchFamily="34" charset="0"/>
              </a:rPr>
              <a:t>facteur aggravant </a:t>
            </a:r>
            <a:r>
              <a:rPr lang="fr-FR" dirty="0">
                <a:latin typeface="Trebuchet MS" panose="020B0603020202020204" pitchFamily="34" charset="0"/>
              </a:rPr>
              <a:t>?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2060"/>
                </a:solidFill>
                <a:latin typeface="Trebuchet MS" panose="020B0603020202020204" pitchFamily="34" charset="0"/>
              </a:rPr>
              <a:t>Lutter contre les pollutions diffuses</a:t>
            </a:r>
            <a:r>
              <a:rPr lang="fr-FR" dirty="0">
                <a:latin typeface="Trebuchet MS" panose="020B0603020202020204" pitchFamily="34" charset="0"/>
              </a:rPr>
              <a:t> dont les eaux de ruissellement sont les vecteurs ?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fr-FR" dirty="0">
              <a:latin typeface="Trebuchet MS" panose="020B0603020202020204" pitchFamily="34" charset="0"/>
            </a:endParaRPr>
          </a:p>
          <a:p>
            <a:pPr algn="just"/>
            <a:r>
              <a:rPr lang="fr-FR" dirty="0">
                <a:latin typeface="Trebuchet MS" panose="020B0603020202020204" pitchFamily="34" charset="0"/>
              </a:rPr>
              <a:t>En l’absence d’actions, il convient de se questionner sur les responsabilités en jeu 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Trebuchet MS" panose="020B0603020202020204" pitchFamily="34" charset="0"/>
              </a:rPr>
              <a:t>Est-ce qu’un ouvrage public risque d’être le vecteur ou le facteur aggravant de dommages ? (</a:t>
            </a:r>
            <a:r>
              <a:rPr lang="fr-FR" b="1" dirty="0">
                <a:solidFill>
                  <a:srgbClr val="002060"/>
                </a:solidFill>
                <a:latin typeface="Trebuchet MS" panose="020B0603020202020204" pitchFamily="34" charset="0"/>
              </a:rPr>
              <a:t>régime classique de responsabilité du maître d’ouvrage public</a:t>
            </a:r>
            <a:r>
              <a:rPr lang="fr-FR" dirty="0">
                <a:latin typeface="Trebuchet MS" panose="020B0603020202020204" pitchFamily="34" charset="0"/>
              </a:rPr>
              <a:t>)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Trebuchet MS" panose="020B0603020202020204" pitchFamily="34" charset="0"/>
              </a:rPr>
              <a:t>Est-ce qu’il y a un enjeu de sécurité publique nécessitant que des mesures soient ordonnées au titre du pouvoir de police générale ? (</a:t>
            </a:r>
            <a:r>
              <a:rPr lang="fr-FR" b="1" dirty="0">
                <a:solidFill>
                  <a:srgbClr val="002060"/>
                </a:solidFill>
                <a:latin typeface="Trebuchet MS" panose="020B0603020202020204" pitchFamily="34" charset="0"/>
              </a:rPr>
              <a:t>responsabilité de la commune ou de l’Etat pour carence fautive du maire ou du préfet</a:t>
            </a:r>
            <a:r>
              <a:rPr lang="fr-FR" dirty="0">
                <a:latin typeface="Trebuchet MS" panose="020B0603020202020204" pitchFamily="34" charset="0"/>
              </a:rPr>
              <a:t>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Trebuchet MS" panose="020B0603020202020204" pitchFamily="34" charset="0"/>
              </a:rPr>
              <a:t>Est-ce qu’un propriétaire foncier pourrait se voir reprocher d’avoir aggravé la servitude naturelle d’écoulement ? (</a:t>
            </a:r>
            <a:r>
              <a:rPr lang="fr-FR" b="1" dirty="0">
                <a:solidFill>
                  <a:srgbClr val="002060"/>
                </a:solidFill>
                <a:latin typeface="Trebuchet MS" panose="020B0603020202020204" pitchFamily="34" charset="0"/>
              </a:rPr>
              <a:t>responsabilité civile</a:t>
            </a:r>
            <a:r>
              <a:rPr lang="fr-FR" dirty="0">
                <a:latin typeface="Trebuchet MS" panose="020B0603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6329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iel, arbre, capture d’écran&#10;&#10;Description générée automatiquement">
            <a:hlinkClick r:id="rId2"/>
            <a:extLst>
              <a:ext uri="{FF2B5EF4-FFF2-40B4-BE49-F238E27FC236}">
                <a16:creationId xmlns:a16="http://schemas.microsoft.com/office/drawing/2014/main" id="{28F0768D-0EF2-31DC-B16A-BA572E819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7" y="1630684"/>
            <a:ext cx="3466396" cy="4819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 descr="Une image contenant texte, capture d’écran, Police, document&#10;&#10;Description générée automatiquement">
            <a:hlinkClick r:id="rId4"/>
            <a:extLst>
              <a:ext uri="{FF2B5EF4-FFF2-40B4-BE49-F238E27FC236}">
                <a16:creationId xmlns:a16="http://schemas.microsoft.com/office/drawing/2014/main" id="{B5DF5750-A02A-F24E-4C54-C631DF2DB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47" y="1630684"/>
            <a:ext cx="3415127" cy="4819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>
            <a:hlinkClick r:id="rId6"/>
            <a:extLst>
              <a:ext uri="{FF2B5EF4-FFF2-40B4-BE49-F238E27FC236}">
                <a16:creationId xmlns:a16="http://schemas.microsoft.com/office/drawing/2014/main" id="{3645C864-9BE8-6E60-8410-D1D2184F23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713" y="1679391"/>
            <a:ext cx="3384042" cy="335718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86B4025-2F7E-6F1F-02A5-862A9B6EAC5C}"/>
              </a:ext>
            </a:extLst>
          </p:cNvPr>
          <p:cNvSpPr txBox="1"/>
          <p:nvPr/>
        </p:nvSpPr>
        <p:spPr>
          <a:xfrm>
            <a:off x="8001713" y="5308419"/>
            <a:ext cx="3384042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1600" b="1" dirty="0">
                <a:latin typeface="Trebuchet MS" panose="020B0603020202020204" pitchFamily="34" charset="0"/>
                <a:hlinkClick r:id="rId8"/>
              </a:rPr>
              <a:t>Replay</a:t>
            </a:r>
            <a:r>
              <a:rPr lang="fr-FR" sz="1600" b="1" dirty="0">
                <a:latin typeface="Trebuchet MS" panose="020B0603020202020204" pitchFamily="34" charset="0"/>
              </a:rPr>
              <a:t> : FNCCR, La maîtrise des eaux de ruissellement non-urbaines, une mission orpheline ?, </a:t>
            </a:r>
            <a:r>
              <a:rPr lang="fr-FR" sz="1600" dirty="0">
                <a:latin typeface="Trebuchet MS" panose="020B0603020202020204" pitchFamily="34" charset="0"/>
              </a:rPr>
              <a:t>Carrefour des gestions durables de l’eau (</a:t>
            </a:r>
            <a:r>
              <a:rPr lang="fr-FR" sz="1600" dirty="0" err="1">
                <a:latin typeface="Trebuchet MS" panose="020B0603020202020204" pitchFamily="34" charset="0"/>
              </a:rPr>
              <a:t>IdéalCO</a:t>
            </a:r>
            <a:r>
              <a:rPr lang="fr-FR" sz="1600" dirty="0">
                <a:latin typeface="Trebuchet MS" panose="020B0603020202020204" pitchFamily="34" charset="0"/>
              </a:rPr>
              <a:t>), 2025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575217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439C861-974D-87DA-CB60-DBEFA43D8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91" y="1644310"/>
            <a:ext cx="2613572" cy="3687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783FC2C-BC1B-1F88-49AA-79BB416A9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40" y="1807713"/>
            <a:ext cx="2569260" cy="3655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56F519F-96E1-AE2C-90CD-B8ECFC08A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672" y="1971115"/>
            <a:ext cx="2543993" cy="3655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769B713-BE6D-20EC-4571-E251DB6D6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6004" y="2069933"/>
            <a:ext cx="2678940" cy="3749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01EC5D6-F7CE-00DA-0501-453C9CFF0B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2681" y="2257837"/>
            <a:ext cx="2711797" cy="3884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EB8A4E2-64A2-A268-FA4B-99B54CB81A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5647" y="2442597"/>
            <a:ext cx="2765172" cy="3916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 10" descr="Une image contenant texte, capture d’écran, eau, pluie&#10;&#10;Description générée automatiquement">
            <a:extLst>
              <a:ext uri="{FF2B5EF4-FFF2-40B4-BE49-F238E27FC236}">
                <a16:creationId xmlns:a16="http://schemas.microsoft.com/office/drawing/2014/main" id="{00A90042-580F-3BF6-6E41-E3FCADE79D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350" y="2645400"/>
            <a:ext cx="2856018" cy="4054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9D0CD26-A3C5-D49E-628B-A701F0B7FA42}"/>
              </a:ext>
            </a:extLst>
          </p:cNvPr>
          <p:cNvSpPr txBox="1"/>
          <p:nvPr/>
        </p:nvSpPr>
        <p:spPr>
          <a:xfrm>
            <a:off x="7826477" y="1802514"/>
            <a:ext cx="42672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latin typeface="Trebuchet MS" panose="020B0603020202020204" pitchFamily="34" charset="0"/>
              </a:rPr>
              <a:t>7 livrets juridiques</a:t>
            </a:r>
          </a:p>
          <a:p>
            <a:pPr algn="just"/>
            <a:endParaRPr lang="fr-FR" b="1" dirty="0">
              <a:latin typeface="Trebuchet MS" panose="020B0603020202020204" pitchFamily="34" charset="0"/>
            </a:endParaRPr>
          </a:p>
          <a:p>
            <a:pPr algn="just"/>
            <a:r>
              <a:rPr lang="fr-FR" sz="1600" b="1" dirty="0">
                <a:latin typeface="Trebuchet MS" panose="020B0603020202020204" pitchFamily="34" charset="0"/>
              </a:rPr>
              <a:t>Points abordés 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</a:rPr>
              <a:t>Interventions dans les aires non-urbaines et en propriété privé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</a:rPr>
              <a:t>Servitude naturelle d’écoulement : jurisprudence et limites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</a:rPr>
              <a:t>Articulation avec les autres compétences du cycle de l’eau et de l’aménagement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</a:rPr>
              <a:t>Responsabilités juridiques des acteurs locaux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</a:rPr>
              <a:t>Règles et outils financiers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Trebuchet MS" panose="020B0603020202020204" pitchFamily="34" charset="0"/>
              </a:rPr>
              <a:t>Coopération entre acteurs publics et avec les acteurs privés</a:t>
            </a:r>
          </a:p>
          <a:p>
            <a:pPr algn="just"/>
            <a:endParaRPr lang="fr-FR" sz="1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fr-FR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Publication (au-delà des adhérents de la FNCCR) le </a:t>
            </a:r>
            <a:r>
              <a:rPr lang="fr-FR" sz="1600" b="1" dirty="0">
                <a:solidFill>
                  <a:srgbClr val="002060"/>
                </a:solidFill>
                <a:latin typeface="Trebuchet MS" panose="020B0603020202020204" pitchFamily="34" charset="0"/>
              </a:rPr>
              <a:t>18 novembre </a:t>
            </a:r>
            <a:r>
              <a:rPr lang="fr-FR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au Salon des Maires</a:t>
            </a:r>
          </a:p>
        </p:txBody>
      </p:sp>
    </p:spTree>
    <p:extLst>
      <p:ext uri="{BB962C8B-B14F-4D97-AF65-F5344CB8AC3E}">
        <p14:creationId xmlns:p14="http://schemas.microsoft.com/office/powerpoint/2010/main" val="21136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hlinkClick r:id="rId2"/>
            <a:extLst>
              <a:ext uri="{FF2B5EF4-FFF2-40B4-BE49-F238E27FC236}">
                <a16:creationId xmlns:a16="http://schemas.microsoft.com/office/drawing/2014/main" id="{61ABB256-B915-1CCA-90D1-53C849F3C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18" y="1573159"/>
            <a:ext cx="3580195" cy="5072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 8">
            <a:hlinkClick r:id="rId4"/>
            <a:extLst>
              <a:ext uri="{FF2B5EF4-FFF2-40B4-BE49-F238E27FC236}">
                <a16:creationId xmlns:a16="http://schemas.microsoft.com/office/drawing/2014/main" id="{09E5D8EB-6C81-F1AC-5FC0-08F091A71F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981" y="1573158"/>
            <a:ext cx="3588038" cy="5072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 10">
            <a:hlinkClick r:id="rId6"/>
            <a:extLst>
              <a:ext uri="{FF2B5EF4-FFF2-40B4-BE49-F238E27FC236}">
                <a16:creationId xmlns:a16="http://schemas.microsoft.com/office/drawing/2014/main" id="{7602AC15-07BD-AE8B-95C1-0131BF7877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7587" y="1587464"/>
            <a:ext cx="3588039" cy="5058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1175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AF2A2-9389-F6DB-6355-23F5E810C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EC20B82-285E-1EE2-8243-A328C2734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75" y="1281387"/>
            <a:ext cx="11807789" cy="5449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1700" b="1" dirty="0">
                <a:latin typeface="Times New Roman"/>
                <a:cs typeface="Times New Roman"/>
              </a:rPr>
              <a:t>ANEB : Réalisation en cours - Cabinet SEBAN - de </a:t>
            </a:r>
            <a:r>
              <a:rPr lang="fr-FR" sz="1700" b="1" dirty="0">
                <a:solidFill>
                  <a:srgbClr val="00B0F0"/>
                </a:solidFill>
                <a:latin typeface="Times New Roman"/>
                <a:cs typeface="Times New Roman"/>
              </a:rPr>
              <a:t>10 fiches juridiques sur la responsabilité des Syndicats mixtes de BV</a:t>
            </a:r>
          </a:p>
          <a:p>
            <a:pPr>
              <a:buFontTx/>
              <a:buChar char="-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 descr="Une image contenant texte, Police, capture d’écran, ligne&#10;&#10;Le contenu généré par l’IA peut être incorrect.">
            <a:extLst>
              <a:ext uri="{FF2B5EF4-FFF2-40B4-BE49-F238E27FC236}">
                <a16:creationId xmlns:a16="http://schemas.microsoft.com/office/drawing/2014/main" id="{9C465555-498E-8792-5A2C-1F3E6EB4E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1" y="1744598"/>
            <a:ext cx="9031400" cy="1781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 1" descr="Une image contenant texte, Police, capture d’écran, blanc&#10;&#10;Le contenu généré par l’IA peut être incorrect.">
            <a:extLst>
              <a:ext uri="{FF2B5EF4-FFF2-40B4-BE49-F238E27FC236}">
                <a16:creationId xmlns:a16="http://schemas.microsoft.com/office/drawing/2014/main" id="{AF8F9820-659A-A502-F36B-35191F5AC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283" y="3124201"/>
            <a:ext cx="8097380" cy="1781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 descr="Une image contenant texte, capture d’écran, Police, blanc&#10;&#10;Le contenu généré par l’IA peut être incorrect.">
            <a:extLst>
              <a:ext uri="{FF2B5EF4-FFF2-40B4-BE49-F238E27FC236}">
                <a16:creationId xmlns:a16="http://schemas.microsoft.com/office/drawing/2014/main" id="{09938ECA-5F8C-5A2E-CA8D-47E602000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0002"/>
            <a:ext cx="8278380" cy="2257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098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44F868D-A20C-2242-BEE2-A9726E72E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3" y="197643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initiative qui entre dans le cadre des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 Groupes de Travail (GT) » mis en place par la Commission Mixte Inondation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4D38A57-4D36-EBB6-1865-A62C87AFA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6866"/>
            <a:ext cx="10515600" cy="1397001"/>
          </a:xfrm>
        </p:spPr>
        <p:txBody>
          <a:bodyPr>
            <a:norm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Feuille de route élaborée à partir des besoins identifiés par les membres de la CMI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 animés ou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co-animés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les organismes volontaires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chaque GT, une mission à formaliser avec des objectifs, un calendrier, une méthode de travail.  </a:t>
            </a:r>
          </a:p>
        </p:txBody>
      </p:sp>
    </p:spTree>
    <p:extLst>
      <p:ext uri="{BB962C8B-B14F-4D97-AF65-F5344CB8AC3E}">
        <p14:creationId xmlns:p14="http://schemas.microsoft.com/office/powerpoint/2010/main" val="2125071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5A321-57A3-BBCB-C851-BD2337B2C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DE19DA0-E5CE-2D0B-7E11-5274DC9A1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2234"/>
            <a:ext cx="10515600" cy="580500"/>
          </a:xfrm>
        </p:spPr>
        <p:txBody>
          <a:bodyPr>
            <a:norm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 « Ruissellements »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0F7C4E1-EDEC-E7E0-8720-79204AD11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01332"/>
            <a:ext cx="10922000" cy="433493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Co-animé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l’</a:t>
            </a:r>
            <a:r>
              <a:rPr lang="fr-FR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ANEB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la </a:t>
            </a:r>
            <a:r>
              <a:rPr lang="fr-FR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FNCCR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une durée « déterminée ».</a:t>
            </a:r>
          </a:p>
          <a:p>
            <a:pPr marL="457200" lvl="1" indent="0">
              <a:buNone/>
            </a:pPr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fr-FR" dirty="0">
                <a:latin typeface="Times New Roman"/>
                <a:cs typeface="Times New Roman"/>
              </a:rPr>
              <a:t>Pilotes : </a:t>
            </a:r>
          </a:p>
          <a:p>
            <a:pPr lvl="1">
              <a:buFontTx/>
              <a:buChar char="-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Pierre KOLDITZ, FNCCR</a:t>
            </a:r>
          </a:p>
          <a:p>
            <a:pPr lvl="1">
              <a:buFontTx/>
              <a:buChar char="-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Catherine GREMILLET, ANEB</a:t>
            </a:r>
          </a:p>
          <a:p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Objectif : Faciliter la gestion intégrée des ruissellements</a:t>
            </a:r>
          </a:p>
          <a:p>
            <a:pPr marL="0" indent="0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risques liés aux ruissellements sont de plus en plus grands. Pour mieux gérer ces risques, il est néanmoins indispensable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d’appréhender les ruissellements de manière transversale et collective,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 les enjeux liés sont nombreux (et de plus en plus importants dans le contexte d’impact du changement climatique) et relèvent de nombreuses politiques publiques. </a:t>
            </a:r>
          </a:p>
          <a:p>
            <a:pPr marL="0" indent="0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L’angle proposé est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OPERATIONNEL : </a:t>
            </a:r>
            <a:r>
              <a:rPr lang="fr-F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Accompagner l’action en territoires.</a:t>
            </a:r>
            <a:r>
              <a:rPr 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43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B9440-4DDA-31CC-AC4C-A6B22011A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7A31145-108B-7A22-DA40-2ED824ED3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71600"/>
            <a:ext cx="11785600" cy="5223934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fr-F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Méthode de travail</a:t>
            </a:r>
          </a:p>
          <a:p>
            <a:pPr marL="0" indent="0">
              <a:buNone/>
            </a:pPr>
            <a:endParaRPr lang="fr-F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b="1" dirty="0">
                <a:latin typeface="Times New Roman"/>
                <a:cs typeface="Times New Roman"/>
              </a:rPr>
              <a:t>Identification des </a:t>
            </a:r>
            <a:r>
              <a:rPr lang="fr-FR" sz="2400" b="1" dirty="0">
                <a:solidFill>
                  <a:srgbClr val="7030A0"/>
                </a:solidFill>
                <a:latin typeface="Times New Roman"/>
                <a:cs typeface="Times New Roman"/>
              </a:rPr>
              <a:t>problématiques prioritaires </a:t>
            </a:r>
            <a:r>
              <a:rPr lang="fr-FR" dirty="0">
                <a:latin typeface="Times New Roman"/>
                <a:cs typeface="Times New Roman"/>
              </a:rPr>
              <a:t>de travail = </a:t>
            </a:r>
            <a:r>
              <a:rPr lang="fr-FR" b="1" dirty="0">
                <a:latin typeface="Times New Roman"/>
                <a:cs typeface="Times New Roman"/>
              </a:rPr>
              <a:t>problématiques concrètes rencontrées sur les territoires</a:t>
            </a:r>
            <a:r>
              <a:rPr lang="fr-FR" dirty="0">
                <a:latin typeface="Times New Roman"/>
                <a:cs typeface="Times New Roman"/>
              </a:rPr>
              <a:t>. </a:t>
            </a:r>
          </a:p>
          <a:p>
            <a:pPr marL="0" indent="0">
              <a:buNone/>
            </a:pPr>
            <a:endParaRPr lang="fr-F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chaque question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>
              <a:buFontTx/>
              <a:buChar char="-"/>
            </a:pPr>
            <a:endParaRPr lang="fr-F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r>
              <a:rPr lang="fr-F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Mise en place d’un </a:t>
            </a:r>
            <a:r>
              <a:rPr lang="fr-FR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comité de travail </a:t>
            </a:r>
            <a:r>
              <a:rPr lang="fr-F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avec des volontaires autour de cette question (15 à 20 maximum)</a:t>
            </a:r>
          </a:p>
          <a:p>
            <a:pPr marL="457200" lvl="1" indent="0">
              <a:buNone/>
            </a:pPr>
            <a:r>
              <a:rPr lang="fr-F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Objectif du comité de travail = préciser la question, réunir les ressources, les capitaliser pour mieux accompagner, organiser la diffusion. Il sera possible également que le GT émette des recommandations le cas échéant</a:t>
            </a:r>
          </a:p>
          <a:p>
            <a:pPr marL="457200" lvl="1" indent="0">
              <a:buNone/>
            </a:pPr>
            <a:r>
              <a:rPr lang="fr-F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comité de travail animera un </a:t>
            </a:r>
            <a:r>
              <a:rPr lang="fr-FR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réseau d’acteurs </a:t>
            </a:r>
            <a:r>
              <a:rPr lang="fr-F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un panel le plus large possible de ressources, bien comprendre les méthodes de travail utilisées, </a:t>
            </a:r>
            <a:r>
              <a:rPr lang="fr-F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fr-F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endParaRPr lang="fr-F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r>
              <a:rPr lang="fr-F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Organiser un </a:t>
            </a:r>
            <a:r>
              <a:rPr lang="fr-FR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webinaire de restitution </a:t>
            </a:r>
            <a:r>
              <a:rPr lang="fr-F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travaux au réseau national</a:t>
            </a:r>
          </a:p>
          <a:p>
            <a:pPr lvl="1">
              <a:buFontTx/>
              <a:buChar char="-"/>
            </a:pPr>
            <a:endParaRPr lang="fr-F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r>
              <a:rPr lang="fr-F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Produire </a:t>
            </a:r>
            <a:r>
              <a:rPr lang="fr-FR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un/des livrable(s)</a:t>
            </a:r>
            <a:r>
              <a:rPr lang="fr-F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restitution des travaux.</a:t>
            </a:r>
          </a:p>
          <a:p>
            <a:pPr marL="0" indent="0">
              <a:buNone/>
            </a:pPr>
            <a:endParaRPr lang="fr-F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>
                <a:latin typeface="Times New Roman"/>
                <a:cs typeface="Times New Roman"/>
              </a:rPr>
              <a:t>Un </a:t>
            </a:r>
            <a:r>
              <a:rPr lang="fr-FR" sz="2100" b="1">
                <a:solidFill>
                  <a:srgbClr val="7030A0"/>
                </a:solidFill>
                <a:latin typeface="Times New Roman"/>
                <a:cs typeface="Times New Roman"/>
              </a:rPr>
              <a:t>réseau </a:t>
            </a:r>
            <a:r>
              <a:rPr lang="fr-FR" sz="2100" b="1" dirty="0">
                <a:solidFill>
                  <a:srgbClr val="7030A0"/>
                </a:solidFill>
                <a:latin typeface="Times New Roman"/>
                <a:cs typeface="Times New Roman"/>
              </a:rPr>
              <a:t>d'échanges, avec notamment un « centre de ressources », </a:t>
            </a:r>
            <a:r>
              <a:rPr lang="fr-FR" dirty="0">
                <a:latin typeface="Times New Roman"/>
                <a:cs typeface="Times New Roman"/>
              </a:rPr>
              <a:t>sera mise en place : </a:t>
            </a:r>
            <a:r>
              <a:rPr lang="fr-FR" dirty="0" err="1">
                <a:latin typeface="Times New Roman"/>
                <a:cs typeface="Times New Roman"/>
              </a:rPr>
              <a:t>RUISS-eaux</a:t>
            </a:r>
            <a:r>
              <a:rPr lang="fr-FR" dirty="0">
                <a:latin typeface="Times New Roman"/>
                <a:cs typeface="Times New Roman"/>
              </a:rPr>
              <a:t> &amp; Territoires.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« GT » se réunira 1 ou 2 fois par an pour valider les questions, faire un suivi des travaux, étudier les perspectives de bilan. Poursuite des travaux. 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FR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échanges réguliers ANEB/FNCCR/GT et Ministères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seront organisés pour assurer un lien permanent entre les travaux du GT et les autres démarches le cas échéant. </a:t>
            </a:r>
          </a:p>
        </p:txBody>
      </p:sp>
    </p:spTree>
    <p:extLst>
      <p:ext uri="{BB962C8B-B14F-4D97-AF65-F5344CB8AC3E}">
        <p14:creationId xmlns:p14="http://schemas.microsoft.com/office/powerpoint/2010/main" val="2525825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D884D-A22E-A0F2-9A46-64D057B13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E4CE42B-5884-534B-CF1E-81A60301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650" y="1458523"/>
            <a:ext cx="5698067" cy="580500"/>
          </a:xfrm>
        </p:spPr>
        <p:txBody>
          <a:bodyPr>
            <a:normAutofit/>
          </a:bodyPr>
          <a:lstStyle/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CMI =&gt; Feuille de route des Groupes de Travail à mettre en place</a:t>
            </a:r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èche : bas 1">
            <a:extLst>
              <a:ext uri="{FF2B5EF4-FFF2-40B4-BE49-F238E27FC236}">
                <a16:creationId xmlns:a16="http://schemas.microsoft.com/office/drawing/2014/main" id="{FADA3568-0023-B1F1-6357-586A5C6DE087}"/>
              </a:ext>
            </a:extLst>
          </p:cNvPr>
          <p:cNvSpPr/>
          <p:nvPr/>
        </p:nvSpPr>
        <p:spPr>
          <a:xfrm>
            <a:off x="7007180" y="1975012"/>
            <a:ext cx="484632" cy="5805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5B5405C-7FB3-FF34-5804-912E7D67272B}"/>
              </a:ext>
            </a:extLst>
          </p:cNvPr>
          <p:cNvSpPr txBox="1"/>
          <p:nvPr/>
        </p:nvSpPr>
        <p:spPr>
          <a:xfrm>
            <a:off x="4705262" y="2702669"/>
            <a:ext cx="5088467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GT Ruissellements : pilotage par ANEB et FNCCR</a:t>
            </a:r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39AEC326-5630-9A3F-40B2-35C9C6CF5B4C}"/>
              </a:ext>
            </a:extLst>
          </p:cNvPr>
          <p:cNvSpPr/>
          <p:nvPr/>
        </p:nvSpPr>
        <p:spPr>
          <a:xfrm rot="2488856">
            <a:off x="4136207" y="2991535"/>
            <a:ext cx="484632" cy="5805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DE7269B-2530-03CD-DCA1-66C5D49A7B85}"/>
              </a:ext>
            </a:extLst>
          </p:cNvPr>
          <p:cNvSpPr txBox="1"/>
          <p:nvPr/>
        </p:nvSpPr>
        <p:spPr>
          <a:xfrm>
            <a:off x="880531" y="3528234"/>
            <a:ext cx="6925735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Comité de pilotage général : 2 fois par an </a:t>
            </a:r>
          </a:p>
          <a:p>
            <a:pPr algn="ctr"/>
            <a:r>
              <a:rPr lang="fr-FR" sz="1600" b="1" dirty="0"/>
              <a:t>Membres de la CMI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6D1C57-78EE-61FB-48D7-5C2360510BEC}"/>
              </a:ext>
            </a:extLst>
          </p:cNvPr>
          <p:cNvSpPr txBox="1"/>
          <p:nvPr/>
        </p:nvSpPr>
        <p:spPr>
          <a:xfrm>
            <a:off x="2176356" y="4693081"/>
            <a:ext cx="4344588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Comité de travail problématique 1 : quelques réunions </a:t>
            </a:r>
          </a:p>
          <a:p>
            <a:pPr algn="ctr"/>
            <a:r>
              <a:rPr lang="fr-FR" sz="1400" dirty="0"/>
              <a:t>10 à 20 membres choisis sur appel à candidature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3133691-EA8F-1E0B-D8A6-46931C7F83D4}"/>
              </a:ext>
            </a:extLst>
          </p:cNvPr>
          <p:cNvSpPr txBox="1"/>
          <p:nvPr/>
        </p:nvSpPr>
        <p:spPr>
          <a:xfrm>
            <a:off x="8822267" y="3097346"/>
            <a:ext cx="33697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i="0" u="sng" dirty="0">
                <a:solidFill>
                  <a:srgbClr val="4C94D8"/>
                </a:solidFill>
                <a:effectLst/>
                <a:latin typeface="Arial" panose="020B0604020202020204" pitchFamily="34" charset="0"/>
              </a:rPr>
              <a:t>Objectif</a:t>
            </a:r>
            <a:r>
              <a:rPr lang="fr-FR" sz="1200" b="1" i="0" dirty="0">
                <a:solidFill>
                  <a:srgbClr val="4C94D8"/>
                </a:solidFill>
                <a:effectLst/>
                <a:latin typeface="Arial" panose="020B0604020202020204" pitchFamily="34" charset="0"/>
              </a:rPr>
              <a:t> = accompagnement des collectivités dans l’exercice concret et opérationnel de leurs compétences et missions pour parvenir à une gestion intégrée, multi-niveaux et multi-enjeux.</a:t>
            </a:r>
            <a:endParaRPr lang="fr-FR" sz="1200" dirty="0"/>
          </a:p>
        </p:txBody>
      </p:sp>
      <p:sp>
        <p:nvSpPr>
          <p:cNvPr id="14" name="Titre 3">
            <a:extLst>
              <a:ext uri="{FF2B5EF4-FFF2-40B4-BE49-F238E27FC236}">
                <a16:creationId xmlns:a16="http://schemas.microsoft.com/office/drawing/2014/main" id="{0FAD47E6-0F80-A1BF-B182-ACF040329F4B}"/>
              </a:ext>
            </a:extLst>
          </p:cNvPr>
          <p:cNvSpPr txBox="1">
            <a:spLocks/>
          </p:cNvSpPr>
          <p:nvPr/>
        </p:nvSpPr>
        <p:spPr>
          <a:xfrm>
            <a:off x="468711" y="1673484"/>
            <a:ext cx="2650067" cy="58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GOUVERNANCE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C35981E-5412-E36D-587E-735392235844}"/>
              </a:ext>
            </a:extLst>
          </p:cNvPr>
          <p:cNvSpPr txBox="1"/>
          <p:nvPr/>
        </p:nvSpPr>
        <p:spPr>
          <a:xfrm>
            <a:off x="65210" y="2794019"/>
            <a:ext cx="3939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i="0" u="sng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Rôle</a:t>
            </a:r>
            <a:r>
              <a:rPr lang="fr-FR" sz="1200" b="1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= Valider les problématiques prioritaires, suivre les travaux, </a:t>
            </a:r>
            <a:r>
              <a:rPr lang="fr-FR" sz="1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analyser les recommandations et le cas échéant les porter dans le cadre de la CMI</a:t>
            </a:r>
            <a:endParaRPr lang="fr-FR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46674333-189A-364D-3048-930F1D1221DA}"/>
              </a:ext>
            </a:extLst>
          </p:cNvPr>
          <p:cNvSpPr/>
          <p:nvPr/>
        </p:nvSpPr>
        <p:spPr>
          <a:xfrm>
            <a:off x="3337822" y="4147148"/>
            <a:ext cx="434775" cy="51107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02711D0-7C2E-5B2D-B127-4B86DB1E8646}"/>
              </a:ext>
            </a:extLst>
          </p:cNvPr>
          <p:cNvSpPr txBox="1"/>
          <p:nvPr/>
        </p:nvSpPr>
        <p:spPr>
          <a:xfrm>
            <a:off x="65210" y="4752086"/>
            <a:ext cx="22085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Missions</a:t>
            </a:r>
            <a:r>
              <a:rPr lang="fr-FR" sz="1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: </a:t>
            </a:r>
          </a:p>
          <a:p>
            <a:pPr marL="171450" indent="-171450">
              <a:buFontTx/>
              <a:buChar char="-"/>
            </a:pPr>
            <a:r>
              <a:rPr lang="fr-FR" sz="1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Préciser la problématique,</a:t>
            </a:r>
          </a:p>
          <a:p>
            <a:pPr marL="171450" indent="-171450">
              <a:buFontTx/>
              <a:buChar char="-"/>
            </a:pPr>
            <a:r>
              <a:rPr lang="fr-FR" sz="1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Réunir, analyser les ressources, </a:t>
            </a:r>
          </a:p>
          <a:p>
            <a:pPr marL="171450" indent="-171450">
              <a:buFontTx/>
              <a:buChar char="-"/>
            </a:pPr>
            <a:r>
              <a:rPr lang="fr-FR" sz="1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Organiser la capitalisation et la diffusion de manière pédagogique, </a:t>
            </a:r>
          </a:p>
          <a:p>
            <a:pPr marL="171450" indent="-171450">
              <a:buFontTx/>
              <a:buChar char="-"/>
            </a:pPr>
            <a:r>
              <a:rPr lang="fr-FR" sz="1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Relayer des propositions d’évolutions du cadre de gestion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016616C-F89A-FD0A-B342-506B896FFF30}"/>
              </a:ext>
            </a:extLst>
          </p:cNvPr>
          <p:cNvSpPr txBox="1"/>
          <p:nvPr/>
        </p:nvSpPr>
        <p:spPr>
          <a:xfrm>
            <a:off x="2391819" y="5228370"/>
            <a:ext cx="4344588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Comité de travail problématique 2 : quelques réunions </a:t>
            </a:r>
          </a:p>
          <a:p>
            <a:pPr algn="ctr"/>
            <a:r>
              <a:rPr lang="fr-FR" sz="1400" dirty="0"/>
              <a:t>10 à 20 membres choisis sur appel à candidature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7A58060-00F7-1F3F-4DB3-53B98567C876}"/>
              </a:ext>
            </a:extLst>
          </p:cNvPr>
          <p:cNvSpPr txBox="1"/>
          <p:nvPr/>
        </p:nvSpPr>
        <p:spPr>
          <a:xfrm>
            <a:off x="2532967" y="5773579"/>
            <a:ext cx="4344589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Comité de travail problématique 3 : quelques réunions </a:t>
            </a:r>
          </a:p>
          <a:p>
            <a:pPr algn="ctr"/>
            <a:r>
              <a:rPr lang="fr-FR" sz="1400" dirty="0"/>
              <a:t>10 à 20 membres choisis sur appel à candidature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3800E9B-6C2D-B998-7F4D-3E08584F8479}"/>
              </a:ext>
            </a:extLst>
          </p:cNvPr>
          <p:cNvSpPr txBox="1"/>
          <p:nvPr/>
        </p:nvSpPr>
        <p:spPr>
          <a:xfrm>
            <a:off x="2707143" y="6331662"/>
            <a:ext cx="454235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Comité de travail problématique X : quelques réunions </a:t>
            </a:r>
          </a:p>
          <a:p>
            <a:pPr algn="ctr"/>
            <a:r>
              <a:rPr lang="fr-FR" sz="1400" dirty="0"/>
              <a:t>10 à 20 membres choisis sur appel à candidature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BA43E5A-69C5-D6CB-BD23-55E9B4EC6D0B}"/>
              </a:ext>
            </a:extLst>
          </p:cNvPr>
          <p:cNvSpPr txBox="1"/>
          <p:nvPr/>
        </p:nvSpPr>
        <p:spPr>
          <a:xfrm>
            <a:off x="7940721" y="4693081"/>
            <a:ext cx="1977553" cy="2031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Animation d’un réseau d’acteurs volontaires </a:t>
            </a:r>
            <a:r>
              <a:rPr lang="fr-FR" sz="1400" dirty="0">
                <a:hlinkClick r:id="rId2"/>
              </a:rPr>
              <a:t>(inscription ici) </a:t>
            </a:r>
            <a:r>
              <a:rPr lang="fr-FR" sz="1400" dirty="0"/>
              <a:t>pour exprimer les besoins, partager les expériences et ressources, favoriser les échanges entre types d’acteurs, etc.</a:t>
            </a:r>
          </a:p>
        </p:txBody>
      </p:sp>
      <p:sp>
        <p:nvSpPr>
          <p:cNvPr id="25" name="Flèche : bas 24">
            <a:extLst>
              <a:ext uri="{FF2B5EF4-FFF2-40B4-BE49-F238E27FC236}">
                <a16:creationId xmlns:a16="http://schemas.microsoft.com/office/drawing/2014/main" id="{3D89DF52-5ABB-E402-0173-98CECBF6D55B}"/>
              </a:ext>
            </a:extLst>
          </p:cNvPr>
          <p:cNvSpPr/>
          <p:nvPr/>
        </p:nvSpPr>
        <p:spPr>
          <a:xfrm rot="19161119">
            <a:off x="7309949" y="4233279"/>
            <a:ext cx="484632" cy="4355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1D342B0-C033-8EE7-7D7F-DA7B42F1FD30}"/>
              </a:ext>
            </a:extLst>
          </p:cNvPr>
          <p:cNvSpPr txBox="1"/>
          <p:nvPr/>
        </p:nvSpPr>
        <p:spPr>
          <a:xfrm>
            <a:off x="9987028" y="4829030"/>
            <a:ext cx="204543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Réseau</a:t>
            </a:r>
          </a:p>
          <a:p>
            <a:pPr algn="ctr"/>
            <a:r>
              <a:rPr lang="fr-FR" sz="1200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« </a:t>
            </a:r>
            <a:r>
              <a:rPr lang="fr-FR" sz="1200" b="1" u="sng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RUISS-eaux</a:t>
            </a:r>
            <a:r>
              <a:rPr lang="fr-FR" sz="1200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&amp; Territoires</a:t>
            </a:r>
          </a:p>
          <a:p>
            <a:endParaRPr lang="fr-FR" sz="1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fr-FR" sz="1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- Site internet</a:t>
            </a:r>
          </a:p>
          <a:p>
            <a:r>
              <a:rPr lang="fr-FR" sz="1200" b="1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3"/>
              </a:rPr>
              <a:t>www.ruiss-eaux.org</a:t>
            </a:r>
            <a:endParaRPr lang="fr-FR" sz="1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fr-FR" sz="7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(mise en ligne 2</a:t>
            </a:r>
            <a:r>
              <a:rPr lang="fr-FR" sz="700" b="1" i="1" baseline="30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ème</a:t>
            </a:r>
            <a:r>
              <a:rPr lang="fr-FR" sz="7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quinzaine de novembre)</a:t>
            </a:r>
          </a:p>
          <a:p>
            <a:endParaRPr lang="fr-FR" sz="1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fr-FR" sz="1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- Webinaires (au moins 1 par problématique prioritaire), ateliers, </a:t>
            </a:r>
            <a:r>
              <a:rPr lang="fr-FR" sz="12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etc</a:t>
            </a:r>
            <a:r>
              <a:rPr lang="fr-FR" sz="1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5434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C9E48-61C6-6901-0F0A-A83EB3F43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95310E6-5E40-A392-B621-74B34395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66" y="1447800"/>
            <a:ext cx="11209867" cy="5283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Expressions du réseau</a:t>
            </a:r>
          </a:p>
          <a:p>
            <a:pPr marL="0" indent="0">
              <a:buNone/>
            </a:pPr>
            <a:endParaRPr lang="fr-FR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 contributions,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dont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propositions de REX 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fr-F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- 8 acteurs nationaux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fr-F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 Départements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fr-F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- 48 EPCI-FP (Métropoles, communautés urbaines, d’agglomération et de communes)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fr-F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- 26 syndicats mixtes dont 19 syndicats de bassin versant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fr-F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 autres acteurs (AU, Etat déconcentré, Privé)</a:t>
            </a:r>
          </a:p>
          <a:p>
            <a:pPr marL="0" indent="0">
              <a:buNone/>
            </a:pPr>
            <a:endParaRPr lang="fr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Beaucoup de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liées au cadre juridique et financier, à de l’information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(39 sur 128) : </a:t>
            </a:r>
          </a:p>
          <a:p>
            <a:pPr>
              <a:buFontTx/>
              <a:buChar char="-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Nécessité de </a:t>
            </a:r>
            <a:r>
              <a:rPr lang="fr-FR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mieux diffuser l’information existante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(petite expression en ce sens juste après par FNCCR)</a:t>
            </a:r>
          </a:p>
          <a:p>
            <a:pPr marL="0" indent="0">
              <a:buNone/>
            </a:pPr>
            <a:r>
              <a:rPr lang="fr-FR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fr-FR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Espace ressources 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 va être mis en place, avec une animation </a:t>
            </a:r>
            <a:r>
              <a:rPr 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ad’hoc</a:t>
            </a:r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principales catégories de questions « opérationnelles »</a:t>
            </a:r>
          </a:p>
          <a:p>
            <a:pPr lvl="1">
              <a:buFontTx/>
              <a:buChar char="-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(données, compréhension des phénomènes, stratégie,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: 12</a:t>
            </a:r>
          </a:p>
          <a:p>
            <a:pPr lvl="1">
              <a:buFontTx/>
              <a:buChar char="-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Synergie de politiques publiques : 30 </a:t>
            </a:r>
          </a:p>
          <a:p>
            <a:pPr lvl="1">
              <a:buFontTx/>
              <a:buChar char="-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Mobilisation des acteurs : 8</a:t>
            </a:r>
          </a:p>
          <a:p>
            <a:pPr lvl="1">
              <a:buFontTx/>
              <a:buChar char="-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de solutions possibles : 19</a:t>
            </a:r>
          </a:p>
          <a:p>
            <a:pPr lvl="1">
              <a:buFontTx/>
              <a:buChar char="-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Sujets techniques (ciblages actions sur zonages, adaptation/encadrement des constructions et aménagements, outils de suivi de gestion,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: 20</a:t>
            </a:r>
          </a:p>
          <a:p>
            <a:pPr marL="0" indent="0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59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4F548-D9A8-9AA9-2CCC-AE3757A1D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B1B50E-8EB4-4C5C-0581-BD6E22DE4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02872"/>
            <a:ext cx="10515600" cy="2320395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travaux juridiques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existants ou en cours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8F5445-A7D6-2696-316F-199A933D43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Jeudi 16 octobre 2025 – 14h</a:t>
            </a:r>
          </a:p>
        </p:txBody>
      </p:sp>
    </p:spTree>
    <p:extLst>
      <p:ext uri="{BB962C8B-B14F-4D97-AF65-F5344CB8AC3E}">
        <p14:creationId xmlns:p14="http://schemas.microsoft.com/office/powerpoint/2010/main" val="35812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1D8E755-20FA-612D-8B5A-91CD1181FF6F}"/>
              </a:ext>
            </a:extLst>
          </p:cNvPr>
          <p:cNvSpPr txBox="1"/>
          <p:nvPr/>
        </p:nvSpPr>
        <p:spPr>
          <a:xfrm>
            <a:off x="299884" y="1697716"/>
            <a:ext cx="103681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latin typeface="Trebuchet MS" panose="020B0603020202020204" pitchFamily="34" charset="0"/>
                <a:cs typeface="Arabic Typesetting" panose="03020402040406030203" pitchFamily="66" charset="-78"/>
              </a:rPr>
              <a:t>Note de la FNCCR – Eaux de ruissellement : éléments et ressources juridiques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B6A2EE0-2345-5D5B-7D52-1CCF6398C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40" y="2191887"/>
            <a:ext cx="8132985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fr-FR" altLang="fr-FR" b="0" i="0" strike="noStrike" cap="none" normalizeH="0" baseline="0" dirty="0">
                <a:ln>
                  <a:noFill/>
                </a:ln>
                <a:effectLst/>
                <a:latin typeface="Trebuchet MS" panose="020B060302020202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Quelques éléments de réponses aux questions générales (ou récurrentes) sur les eaux de ruissellement et renvoi vers des publications permettant de les approfondir 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fr-FR" altLang="fr-FR" b="0" i="0" strike="noStrike" cap="none" normalizeH="0" baseline="0" dirty="0">
              <a:ln>
                <a:noFill/>
              </a:ln>
              <a:effectLst/>
              <a:latin typeface="Trebuchet MS" panose="020B060302020202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180975" algn="l"/>
              </a:tabLst>
            </a:pPr>
            <a:r>
              <a:rPr kumimoji="0" lang="fr-FR" altLang="fr-FR" b="1" i="1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 peut, voire doit, agir pour mettre en oeuvre des actions de maîtrise des eaux de ruissellement ?</a:t>
            </a:r>
            <a:endParaRPr lang="fr-FR" altLang="fr-FR" i="1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180975" algn="l"/>
              </a:tabLst>
            </a:pPr>
            <a:r>
              <a:rPr kumimoji="0" lang="fr-FR" altLang="fr-FR" b="1" i="1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Peut-on mener et financer des actions de lutte contre les eaux de ruissellement dans le cadre de la compétence GEMAPI ?</a:t>
            </a:r>
            <a:endParaRPr lang="fr-FR" altLang="fr-FR" i="1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180975" algn="l"/>
              </a:tabLst>
            </a:pPr>
            <a:r>
              <a:rPr kumimoji="0" lang="fr-FR" altLang="fr-FR" b="1" i="1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Comment intégrer les eaux de ruissellement dans les politiques d’urbanisme ?</a:t>
            </a:r>
            <a:endParaRPr lang="fr-FR" altLang="fr-FR" i="1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180975" algn="l"/>
              </a:tabLst>
            </a:pPr>
            <a:r>
              <a:rPr kumimoji="0" lang="fr-FR" altLang="fr-FR" b="1" i="1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 est responsable des dommages provoqués par des eaux de ruissellement non-maîtrisées (inondations, coulées de boues) ?</a:t>
            </a:r>
            <a:endParaRPr lang="fr-FR" altLang="fr-FR" i="1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180975" algn="l"/>
              </a:tabLst>
            </a:pPr>
            <a:r>
              <a:rPr kumimoji="0" lang="fr-FR" altLang="fr-FR" b="1" i="1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Comment financer les actions relatives à la maîtrise des eaux de ruissellement ?</a:t>
            </a:r>
            <a:endParaRPr lang="fr-FR" altLang="fr-FR" i="1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180975" algn="l"/>
              </a:tabLst>
            </a:pPr>
            <a:r>
              <a:rPr kumimoji="0" lang="fr-FR" altLang="fr-FR" b="1" i="1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Comment fédérer les acteurs (publics et privé) ?</a:t>
            </a:r>
            <a:endParaRPr kumimoji="0" lang="fr-FR" altLang="fr-FR" b="0" i="1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8" name="Image 7" descr="Une image contenant texte, Appareils électroniques, capture d’écran, Page web&#10;&#10;Description générée automatiquement">
            <a:hlinkClick r:id="rId2"/>
            <a:extLst>
              <a:ext uri="{FF2B5EF4-FFF2-40B4-BE49-F238E27FC236}">
                <a16:creationId xmlns:a16="http://schemas.microsoft.com/office/drawing/2014/main" id="{F35912F8-1F70-BADE-853D-8249DF64A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478" y="2191887"/>
            <a:ext cx="3185078" cy="4361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0010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1D8E755-20FA-612D-8B5A-91CD1181FF6F}"/>
              </a:ext>
            </a:extLst>
          </p:cNvPr>
          <p:cNvSpPr txBox="1"/>
          <p:nvPr/>
        </p:nvSpPr>
        <p:spPr>
          <a:xfrm>
            <a:off x="299885" y="1697716"/>
            <a:ext cx="85688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latin typeface="Trebuchet MS" panose="020B0603020202020204" pitchFamily="34" charset="0"/>
                <a:cs typeface="Arabic Typesetting" panose="03020402040406030203" pitchFamily="66" charset="-78"/>
              </a:rPr>
              <a:t>Absence de définition juridique des « eaux de ruissellement »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7FFB3D-C220-A22E-4337-AD77962E1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694" y="2507225"/>
            <a:ext cx="5994241" cy="3716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F9BA63C-9122-57D9-2843-0B6A136AF605}"/>
              </a:ext>
            </a:extLst>
          </p:cNvPr>
          <p:cNvSpPr txBox="1"/>
          <p:nvPr/>
        </p:nvSpPr>
        <p:spPr>
          <a:xfrm>
            <a:off x="10030796" y="6321633"/>
            <a:ext cx="232867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100" dirty="0">
                <a:latin typeface="Trebuchet MS" panose="020B0603020202020204" pitchFamily="34" charset="0"/>
                <a:cs typeface="Arabic Typesetting" panose="03020402040406030203" pitchFamily="66" charset="-78"/>
              </a:rPr>
              <a:t>Crédits : FNCCR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8BC04-E1CA-4C9B-525D-6E56CF629429}"/>
              </a:ext>
            </a:extLst>
          </p:cNvPr>
          <p:cNvSpPr txBox="1"/>
          <p:nvPr/>
        </p:nvSpPr>
        <p:spPr>
          <a:xfrm>
            <a:off x="172065" y="2364462"/>
            <a:ext cx="5697792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1700" b="1" dirty="0">
                <a:solidFill>
                  <a:srgbClr val="7030A0"/>
                </a:solidFill>
                <a:latin typeface="Trebuchet MS" panose="020B0603020202020204" pitchFamily="34" charset="0"/>
                <a:cs typeface="Arabic Typesetting" panose="03020402040406030203" pitchFamily="66" charset="-78"/>
              </a:rPr>
              <a:t>Eaux pluviales </a:t>
            </a:r>
            <a:r>
              <a:rPr lang="fr-FR" sz="1700" dirty="0">
                <a:latin typeface="Trebuchet MS" panose="020B0603020202020204" pitchFamily="34" charset="0"/>
                <a:cs typeface="Arabic Typesetting" panose="03020402040406030203" pitchFamily="66" charset="-78"/>
              </a:rPr>
              <a:t>: « </a:t>
            </a:r>
            <a:r>
              <a:rPr lang="fr-FR" sz="1700" i="1" dirty="0">
                <a:latin typeface="Trebuchet MS" panose="020B0603020202020204" pitchFamily="34" charset="0"/>
                <a:cs typeface="Arabic Typesetting" panose="03020402040406030203" pitchFamily="66" charset="-78"/>
              </a:rPr>
              <a:t>Les eaux dites « pluviales » sont définies […] comme </a:t>
            </a:r>
            <a:r>
              <a:rPr lang="fr-FR" sz="1700" b="1" i="1" dirty="0">
                <a:solidFill>
                  <a:srgbClr val="0070C0"/>
                </a:solidFill>
                <a:latin typeface="Trebuchet MS" panose="020B0603020202020204" pitchFamily="34" charset="0"/>
                <a:cs typeface="Arabic Typesetting" panose="03020402040406030203" pitchFamily="66" charset="-78"/>
              </a:rPr>
              <a:t>la partie de l’écoulement qui est « gérée </a:t>
            </a:r>
            <a:r>
              <a:rPr lang="fr-FR" sz="1700" i="1" dirty="0">
                <a:latin typeface="Trebuchet MS" panose="020B0603020202020204" pitchFamily="34" charset="0"/>
                <a:cs typeface="Arabic Typesetting" panose="03020402040406030203" pitchFamily="66" charset="-78"/>
              </a:rPr>
              <a:t>» par des dispositifs dédiés (infiltration, stockage, collecte, transport, traitement éventuel) ; elles interagissent en permanence avec les eaux souterraines et les autres réseaux </a:t>
            </a:r>
            <a:r>
              <a:rPr lang="fr-FR" sz="1700" dirty="0">
                <a:latin typeface="Trebuchet MS" panose="020B0603020202020204" pitchFamily="34" charset="0"/>
                <a:cs typeface="Arabic Typesetting" panose="03020402040406030203" pitchFamily="66" charset="-78"/>
              </a:rPr>
              <a:t>».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fr-FR" sz="1700" dirty="0">
              <a:latin typeface="Trebuchet MS" panose="020B0603020202020204" pitchFamily="34" charset="0"/>
              <a:cs typeface="Arabic Typesetting" panose="03020402040406030203" pitchFamily="66" charset="-78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1700" b="1" dirty="0">
                <a:solidFill>
                  <a:srgbClr val="990099"/>
                </a:solidFill>
                <a:latin typeface="Trebuchet MS" panose="020B0603020202020204" pitchFamily="34" charset="0"/>
                <a:cs typeface="Arabic Typesetting" panose="03020402040406030203" pitchFamily="66" charset="-78"/>
              </a:rPr>
              <a:t>Eaux de ruissellement </a:t>
            </a:r>
            <a:r>
              <a:rPr lang="fr-FR" sz="1700" dirty="0">
                <a:latin typeface="Trebuchet MS" panose="020B0603020202020204" pitchFamily="34" charset="0"/>
                <a:cs typeface="Arabic Typesetting" panose="03020402040406030203" pitchFamily="66" charset="-78"/>
              </a:rPr>
              <a:t>: « </a:t>
            </a:r>
            <a:r>
              <a:rPr lang="fr-FR" sz="1700" i="1" dirty="0">
                <a:latin typeface="Trebuchet MS" panose="020B0603020202020204" pitchFamily="34" charset="0"/>
                <a:cs typeface="Arabic Typesetting" panose="03020402040406030203" pitchFamily="66" charset="-78"/>
              </a:rPr>
              <a:t>Les eaux dites « de ruissellement » sont définies ici non pas à partir d’un processus physique d’écoulement sur une surface, mais comme </a:t>
            </a:r>
            <a:r>
              <a:rPr lang="fr-FR" sz="1700" b="1" i="1" dirty="0">
                <a:solidFill>
                  <a:srgbClr val="0070C0"/>
                </a:solidFill>
                <a:latin typeface="Trebuchet MS" panose="020B0603020202020204" pitchFamily="34" charset="0"/>
                <a:cs typeface="Arabic Typesetting" panose="03020402040406030203" pitchFamily="66" charset="-78"/>
              </a:rPr>
              <a:t>la partie de l’écoulement qui n’est pas « gérée » par des dispositifs dédiés</a:t>
            </a:r>
            <a:r>
              <a:rPr lang="fr-FR" sz="1700" dirty="0">
                <a:latin typeface="Trebuchet MS" panose="020B0603020202020204" pitchFamily="34" charset="0"/>
                <a:cs typeface="Arabic Typesetting" panose="03020402040406030203" pitchFamily="66" charset="-78"/>
              </a:rPr>
              <a:t> »</a:t>
            </a:r>
          </a:p>
          <a:p>
            <a:pPr lvl="2" algn="just"/>
            <a:endParaRPr lang="fr-FR" dirty="0">
              <a:latin typeface="Trebuchet MS" panose="020B0603020202020204" pitchFamily="34" charset="0"/>
              <a:cs typeface="Arabic Typesetting" panose="03020402040406030203" pitchFamily="66" charset="-78"/>
            </a:endParaRPr>
          </a:p>
          <a:p>
            <a:pPr algn="just"/>
            <a:r>
              <a:rPr lang="fr-FR" sz="1600" dirty="0">
                <a:latin typeface="Trebuchet MS" panose="020B0603020202020204" pitchFamily="34" charset="0"/>
                <a:cs typeface="Arabic Typesetting" panose="03020402040406030203" pitchFamily="66" charset="-78"/>
              </a:rPr>
              <a:t>Pierre-Alain ROCHE, Rémi VELLUET, Yvan AUJOLLET, Jean-Louis HELARY et Nathalie LENOUVEAU, </a:t>
            </a:r>
            <a:r>
              <a:rPr lang="fr-FR" sz="1600" i="1" dirty="0">
                <a:latin typeface="Trebuchet MS" panose="020B0603020202020204" pitchFamily="34" charset="0"/>
                <a:cs typeface="Arabic Typesetting" panose="03020402040406030203" pitchFamily="66" charset="-78"/>
                <a:hlinkClick r:id="rId3"/>
              </a:rPr>
              <a:t>Gestion des eaux pluviales : Dix ans pour relever le défi, Tome 1 : Synthèse du diagnostic et propositions</a:t>
            </a:r>
            <a:r>
              <a:rPr lang="fr-FR" sz="1600" dirty="0">
                <a:latin typeface="Trebuchet MS" panose="020B0603020202020204" pitchFamily="34" charset="0"/>
                <a:cs typeface="Arabic Typesetting" panose="03020402040406030203" pitchFamily="66" charset="-78"/>
              </a:rPr>
              <a:t>, Avril 2017</a:t>
            </a:r>
          </a:p>
        </p:txBody>
      </p:sp>
    </p:spTree>
    <p:extLst>
      <p:ext uri="{BB962C8B-B14F-4D97-AF65-F5344CB8AC3E}">
        <p14:creationId xmlns:p14="http://schemas.microsoft.com/office/powerpoint/2010/main" val="31636866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1640</Words>
  <Application>Microsoft Office PowerPoint</Application>
  <PresentationFormat>Grand écran</PresentationFormat>
  <Paragraphs>133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Aptos</vt:lpstr>
      <vt:lpstr>Arial</vt:lpstr>
      <vt:lpstr>Times New Roman</vt:lpstr>
      <vt:lpstr>Trebuchet MS</vt:lpstr>
      <vt:lpstr>Ubuntu</vt:lpstr>
      <vt:lpstr>Wingdings</vt:lpstr>
      <vt:lpstr>Thème Office</vt:lpstr>
      <vt:lpstr>Lancement du  « GT Ruissellements » - CMI Forum d’expression</vt:lpstr>
      <vt:lpstr>Une initiative qui entre dans le cadre des « Groupes de Travail (GT) » mis en place par la Commission Mixte Inondation</vt:lpstr>
      <vt:lpstr>GT « Ruissellements »</vt:lpstr>
      <vt:lpstr>Présentation PowerPoint</vt:lpstr>
      <vt:lpstr>CMI =&gt; Feuille de route des Groupes de Travail à mettre en place</vt:lpstr>
      <vt:lpstr>Présentation PowerPoint</vt:lpstr>
      <vt:lpstr>Des travaux juridiques  existants ou en cours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Lancement du  « GT Ruissellements » - CMI Forum d’expression</dc:title>
  <dc:creator>alexandre rivallain</dc:creator>
  <cp:lastModifiedBy>Pierre KOLDITZ</cp:lastModifiedBy>
  <cp:revision>32</cp:revision>
  <dcterms:created xsi:type="dcterms:W3CDTF">2025-10-13T12:49:23Z</dcterms:created>
  <dcterms:modified xsi:type="dcterms:W3CDTF">2025-10-31T14:00:31Z</dcterms:modified>
</cp:coreProperties>
</file>