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0" r:id="rId3"/>
    <p:sldId id="257" r:id="rId4"/>
    <p:sldId id="306" r:id="rId5"/>
    <p:sldId id="293" r:id="rId6"/>
    <p:sldId id="308" r:id="rId7"/>
    <p:sldId id="309" r:id="rId8"/>
    <p:sldId id="303" r:id="rId9"/>
    <p:sldId id="313" r:id="rId10"/>
    <p:sldId id="311" r:id="rId11"/>
    <p:sldId id="314" r:id="rId12"/>
    <p:sldId id="310" r:id="rId13"/>
    <p:sldId id="296" r:id="rId14"/>
    <p:sldId id="316" r:id="rId15"/>
    <p:sldId id="299" r:id="rId16"/>
    <p:sldId id="317" r:id="rId17"/>
    <p:sldId id="283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1518"/>
    <a:srgbClr val="EC7104"/>
    <a:srgbClr val="93C11F"/>
    <a:srgbClr val="3AA934"/>
    <a:srgbClr val="A9D18E"/>
    <a:srgbClr val="39A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41"/>
    <p:restoredTop sz="96405"/>
  </p:normalViewPr>
  <p:slideViewPr>
    <p:cSldViewPr snapToGrid="0">
      <p:cViewPr varScale="1">
        <p:scale>
          <a:sx n="148" d="100"/>
          <a:sy n="148" d="100"/>
        </p:scale>
        <p:origin x="2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A014F-D467-2E4C-A2F3-FC287EDD85C9}" type="datetimeFigureOut">
              <a:rPr lang="fr-FR" smtClean="0"/>
              <a:t>23/01/2025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738FC-50CE-E041-AA5A-F869DA8A99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6086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2D12-14CA-F347-BAF3-189DA2D715CA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005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84C7D7-61B7-3D31-8583-DE44FC926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F840FE9-CA4F-7FF8-2587-F3CA9FD74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0285C3-EB92-B05B-4792-B40B9542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17527-57F5-A94E-A5DE-DD14F08475B8}" type="datetimeFigureOut">
              <a:rPr lang="fr-FR" smtClean="0"/>
              <a:t>23/01/2025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F0A1F6-E5A1-26CA-9954-4FC731EFB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40D6F9-A844-57A6-EC33-6DCAC108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CDE4-D38E-254E-9671-4F285170E8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791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9089AA-F239-D94B-70DE-68397469D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176A29B-5EB7-F88B-32F5-E2349D8A20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CBE117-58D4-3530-B5C0-15B14E65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17527-57F5-A94E-A5DE-DD14F08475B8}" type="datetimeFigureOut">
              <a:rPr lang="fr-FR" smtClean="0"/>
              <a:t>23/01/2025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960725-2C52-299C-ADA1-763D500C3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578877-D436-7DAD-63C8-B5E40B4DD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CDE4-D38E-254E-9671-4F285170E8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3660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5DA9C20-69DD-ACF2-2B14-D549091C7E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00BF6F0-D06E-8BEC-32E7-7FD6841F9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9CDD65-3B89-8A9A-76DA-4CA76DF88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17527-57F5-A94E-A5DE-DD14F08475B8}" type="datetimeFigureOut">
              <a:rPr lang="fr-FR" smtClean="0"/>
              <a:t>23/01/2025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4FBEE2-4552-E50C-D578-E0A72BA2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A60613-1172-AD36-695B-4E8DA74A3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CDE4-D38E-254E-9671-4F285170E8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7404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81AB95-6A45-3DAE-74E8-A7285CA3C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5D005B-E153-9D13-A122-D123E04D5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ED3D33-DFAC-1106-3C38-6A4F4CEA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17527-57F5-A94E-A5DE-DD14F08475B8}" type="datetimeFigureOut">
              <a:rPr lang="fr-FR" smtClean="0"/>
              <a:t>23/01/2025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86AEDF-FBDB-00B6-F198-DA88A0DB0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F9CDEF-47E2-AA0E-1DAE-F2E427B3B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CDE4-D38E-254E-9671-4F285170E8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8097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E58162-597A-C1F0-B2ED-1EBC029C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38F9728-F103-0487-CED0-756B40B6F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E84219-5EE7-707A-2D52-1E8E0C2B9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17527-57F5-A94E-A5DE-DD14F08475B8}" type="datetimeFigureOut">
              <a:rPr lang="fr-FR" smtClean="0"/>
              <a:t>23/01/2025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1EC1AB-A018-07C7-6391-61A0656DC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81713B-EED1-0900-A210-E19F3872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CDE4-D38E-254E-9671-4F285170E8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2956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38BACE-62D6-0942-A04F-09C31B25B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0C5023-BCF9-61B8-8187-24E9E213FF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42BDEEF-AB1C-0A6A-90A6-E1F614BD17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C1EC718-D0F3-56DF-E179-C819A2057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17527-57F5-A94E-A5DE-DD14F08475B8}" type="datetimeFigureOut">
              <a:rPr lang="fr-FR" smtClean="0"/>
              <a:t>23/01/2025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90379A-34C0-9520-7F6F-356344DAF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EFBC60B-5FC6-95AB-7B88-4403235D9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CDE4-D38E-254E-9671-4F285170E8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886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F47E8D-BFFF-9A8D-D18D-CFF0CCCF6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9FA47E-D14F-7F64-8384-B6D1B85D7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4FFCC3A-EFC7-CAFD-CA6F-BD79610BB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8673FC6-0AE0-9719-AB0D-046DB0C1EE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30509C0-01C4-0DD8-C4FA-A313BC572F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607D9C4-759D-BC47-D972-4C3F826F0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17527-57F5-A94E-A5DE-DD14F08475B8}" type="datetimeFigureOut">
              <a:rPr lang="fr-FR" smtClean="0"/>
              <a:t>23/01/2025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2BE15E0-C77B-59B5-FA34-76D28A65E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28F5442-F76B-8BCC-9963-9A3F76CE0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CDE4-D38E-254E-9671-4F285170E8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5993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EFC756-A290-6D71-E3FC-9A5764FC8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6224AA1-BF47-96DD-6E0F-3259EB24F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17527-57F5-A94E-A5DE-DD14F08475B8}" type="datetimeFigureOut">
              <a:rPr lang="fr-FR" smtClean="0"/>
              <a:t>23/01/2025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67D5DE9-60AF-B416-98CE-B1D7E5FC2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FFCC4DA-E82A-D100-7AFF-95B56A7E3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CDE4-D38E-254E-9671-4F285170E8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840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AD88AC4-B779-4635-76CD-49FCDF67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17527-57F5-A94E-A5DE-DD14F08475B8}" type="datetimeFigureOut">
              <a:rPr lang="fr-FR" smtClean="0"/>
              <a:t>23/01/2025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34ED16-839B-795F-2B1D-8CF3475DF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29B915-3228-488B-EF4C-0584C9D2F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CDE4-D38E-254E-9671-4F285170E8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4973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24AA13-A1D5-155E-603F-9FB717F67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7A5319-8014-3AC0-1CAA-398D0FEF1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39BDB94-0C4D-4C4C-9FA8-D7C48406A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B416D51-5078-F2EA-69DA-E3E9F0CD5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17527-57F5-A94E-A5DE-DD14F08475B8}" type="datetimeFigureOut">
              <a:rPr lang="fr-FR" smtClean="0"/>
              <a:t>23/01/2025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67B32BE-C59D-CB21-A0B4-09AAB9E23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C1E1E33-E962-EA67-A4A6-E6087A209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CDE4-D38E-254E-9671-4F285170E8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0422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C81EDE-3C00-8907-7062-5922918A6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B8A6FC3-03DD-4498-3B1E-B2FD9838C3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A4080D3-F2ED-D5CF-774D-5D2CE1CA44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AB82EA1-C9EB-9B19-E009-7550B7FF7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17527-57F5-A94E-A5DE-DD14F08475B8}" type="datetimeFigureOut">
              <a:rPr lang="fr-FR" smtClean="0"/>
              <a:t>23/01/2025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2BECFD7-DC6C-1606-C5E2-D8264FAC4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12E2C5-FA7D-9E28-30DC-83C743428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0CDE4-D38E-254E-9671-4F285170E8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2823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3460DD7-1AF6-A93D-9CDD-F22300F9D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85F6A3F-19FE-B671-C16B-7F1FC5D03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42611B-979A-1AE3-7DE1-627723C030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17527-57F5-A94E-A5DE-DD14F08475B8}" type="datetimeFigureOut">
              <a:rPr lang="fr-FR" smtClean="0"/>
              <a:t>23/01/2025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EDB94B-DBE1-C920-1FAC-D6FFBD109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10FB10-75D4-CE20-87FD-9D3C6EE1D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0CDE4-D38E-254E-9671-4F285170E8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54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25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rgies-renouvelebles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://www.fnccr.asso.fr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58552CE9-61C3-80B0-270C-8A70A61E7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922" y="248920"/>
            <a:ext cx="9006156" cy="636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0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DD848C06-FFD5-097A-629A-65E2289A2C98}"/>
              </a:ext>
            </a:extLst>
          </p:cNvPr>
          <p:cNvGrpSpPr/>
          <p:nvPr/>
        </p:nvGrpSpPr>
        <p:grpSpPr>
          <a:xfrm>
            <a:off x="536912" y="243904"/>
            <a:ext cx="11389791" cy="6332260"/>
            <a:chOff x="536912" y="243904"/>
            <a:chExt cx="11389791" cy="6332260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CEDDC4F5-AF6B-B27B-6E06-86170AE71CD4}"/>
                </a:ext>
              </a:extLst>
            </p:cNvPr>
            <p:cNvSpPr/>
            <p:nvPr/>
          </p:nvSpPr>
          <p:spPr>
            <a:xfrm>
              <a:off x="536912" y="243904"/>
              <a:ext cx="350438" cy="340398"/>
            </a:xfrm>
            <a:prstGeom prst="ellipse">
              <a:avLst/>
            </a:prstGeom>
            <a:noFill/>
            <a:ln w="9525">
              <a:solidFill>
                <a:srgbClr val="8E0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31AA20CF-FB46-74E6-D663-723BD866BF5C}"/>
                </a:ext>
              </a:extLst>
            </p:cNvPr>
            <p:cNvCxnSpPr>
              <a:cxnSpLocks/>
            </p:cNvCxnSpPr>
            <p:nvPr/>
          </p:nvCxnSpPr>
          <p:spPr>
            <a:xfrm>
              <a:off x="769251" y="419027"/>
              <a:ext cx="10340183" cy="0"/>
            </a:xfrm>
            <a:prstGeom prst="line">
              <a:avLst/>
            </a:prstGeom>
            <a:solidFill>
              <a:srgbClr val="8E0302"/>
            </a:solidFill>
            <a:ln w="25400">
              <a:solidFill>
                <a:srgbClr val="8E030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1AD763D1-DA97-69AC-F6CA-D7CCF5AD4600}"/>
                </a:ext>
              </a:extLst>
            </p:cNvPr>
            <p:cNvSpPr/>
            <p:nvPr/>
          </p:nvSpPr>
          <p:spPr>
            <a:xfrm>
              <a:off x="555754" y="263278"/>
              <a:ext cx="331596" cy="311498"/>
            </a:xfrm>
            <a:prstGeom prst="ellipse">
              <a:avLst/>
            </a:prstGeom>
            <a:solidFill>
              <a:srgbClr val="8E0302"/>
            </a:solidFill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41C1F2BB-3842-2B03-9BCC-432277D2BF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10461" y="1609139"/>
              <a:ext cx="0" cy="4967025"/>
            </a:xfrm>
            <a:prstGeom prst="line">
              <a:avLst/>
            </a:prstGeom>
            <a:solidFill>
              <a:srgbClr val="8E0302"/>
            </a:solidFill>
            <a:ln w="25400">
              <a:solidFill>
                <a:srgbClr val="8E030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0CEC057-C864-DA21-B7C0-69D67782595C}"/>
                </a:ext>
              </a:extLst>
            </p:cNvPr>
            <p:cNvSpPr/>
            <p:nvPr/>
          </p:nvSpPr>
          <p:spPr>
            <a:xfrm>
              <a:off x="11371119" y="351416"/>
              <a:ext cx="555584" cy="558406"/>
            </a:xfrm>
            <a:prstGeom prst="rect">
              <a:avLst/>
            </a:prstGeom>
            <a:solidFill>
              <a:srgbClr val="98480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D9999F-51F1-5B8D-00E8-AF69E1823570}"/>
                </a:ext>
              </a:extLst>
            </p:cNvPr>
            <p:cNvSpPr/>
            <p:nvPr/>
          </p:nvSpPr>
          <p:spPr>
            <a:xfrm>
              <a:off x="11238036" y="256663"/>
              <a:ext cx="370392" cy="35460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7CDA5D2-E93E-FFD2-E439-AD55FB40CCE3}"/>
                </a:ext>
              </a:extLst>
            </p:cNvPr>
            <p:cNvSpPr/>
            <p:nvPr/>
          </p:nvSpPr>
          <p:spPr>
            <a:xfrm>
              <a:off x="11718401" y="767015"/>
              <a:ext cx="208302" cy="689332"/>
            </a:xfrm>
            <a:prstGeom prst="rect">
              <a:avLst/>
            </a:prstGeom>
            <a:solidFill>
              <a:srgbClr val="E36B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30035DFE-F07B-CAE2-08FD-2711596FC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2812" y="6162363"/>
            <a:ext cx="874009" cy="55321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4D98A75-B46C-336D-A2E2-AEF88DED5922}"/>
              </a:ext>
            </a:extLst>
          </p:cNvPr>
          <p:cNvSpPr txBox="1"/>
          <p:nvPr/>
        </p:nvSpPr>
        <p:spPr>
          <a:xfrm>
            <a:off x="887350" y="844810"/>
            <a:ext cx="8196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8E0301"/>
                </a:solidFill>
                <a:latin typeface="Trebuchet MS" panose="020B0703020202090204" pitchFamily="34" charset="0"/>
              </a:rPr>
              <a:t>Les filières biomasses avaient atteint leurs objectifs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3F910C1-DC9A-F85E-2D5B-793B68DFA071}"/>
              </a:ext>
            </a:extLst>
          </p:cNvPr>
          <p:cNvSpPr txBox="1"/>
          <p:nvPr/>
        </p:nvSpPr>
        <p:spPr>
          <a:xfrm>
            <a:off x="2554704" y="3303721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Biomasse solide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3DB8679-5728-4049-9852-F2C647FFF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068" y="1599357"/>
            <a:ext cx="5220825" cy="152887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A961720-A70B-8B90-78DC-44C06FE2B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068" y="4231489"/>
            <a:ext cx="5137354" cy="153793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3591DB1-3DC9-3562-DD41-C523B5DE9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538" y="4295633"/>
            <a:ext cx="5220821" cy="1526743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A8F941F8-5015-F596-B38B-24F29D916184}"/>
              </a:ext>
            </a:extLst>
          </p:cNvPr>
          <p:cNvSpPr txBox="1"/>
          <p:nvPr/>
        </p:nvSpPr>
        <p:spPr>
          <a:xfrm>
            <a:off x="8473701" y="3289098"/>
            <a:ext cx="1551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Méthanisation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651707D-91DA-F5EA-D342-96049C20E249}"/>
              </a:ext>
            </a:extLst>
          </p:cNvPr>
          <p:cNvSpPr txBox="1"/>
          <p:nvPr/>
        </p:nvSpPr>
        <p:spPr>
          <a:xfrm>
            <a:off x="8592035" y="5808327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Géothermie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9D89314-D0DE-E0E6-0181-7DD189F56391}"/>
              </a:ext>
            </a:extLst>
          </p:cNvPr>
          <p:cNvSpPr txBox="1"/>
          <p:nvPr/>
        </p:nvSpPr>
        <p:spPr>
          <a:xfrm>
            <a:off x="2562492" y="5897921"/>
            <a:ext cx="1682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Hydroélectricité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4C6A4133-2935-A118-B1C7-A11212BF849A}"/>
              </a:ext>
            </a:extLst>
          </p:cNvPr>
          <p:cNvGrpSpPr/>
          <p:nvPr/>
        </p:nvGrpSpPr>
        <p:grpSpPr>
          <a:xfrm>
            <a:off x="273357" y="1642389"/>
            <a:ext cx="5220822" cy="1528874"/>
            <a:chOff x="273357" y="1693094"/>
            <a:chExt cx="5220822" cy="1528874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F5CB698-F99C-7D5E-AF89-C2D8DD619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3357" y="1693094"/>
              <a:ext cx="5220822" cy="1528874"/>
            </a:xfrm>
            <a:prstGeom prst="rect">
              <a:avLst/>
            </a:prstGeom>
          </p:spPr>
        </p:pic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47C670DA-9447-51F3-121C-BDC8633E5E7A}"/>
                </a:ext>
              </a:extLst>
            </p:cNvPr>
            <p:cNvGrpSpPr/>
            <p:nvPr/>
          </p:nvGrpSpPr>
          <p:grpSpPr>
            <a:xfrm>
              <a:off x="2058431" y="1852538"/>
              <a:ext cx="3357947" cy="1045407"/>
              <a:chOff x="2058431" y="1852538"/>
              <a:chExt cx="3357947" cy="1045407"/>
            </a:xfrm>
          </p:grpSpPr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507AF125-7759-E3DA-0AD2-4AF236F778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69919" y="2572047"/>
                <a:ext cx="3272320" cy="325898"/>
              </a:xfrm>
              <a:prstGeom prst="rect">
                <a:avLst/>
              </a:prstGeom>
            </p:spPr>
          </p:pic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108DAD2A-C0E0-D973-E121-FE3D0AE4B4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58431" y="1852538"/>
                <a:ext cx="3168478" cy="348165"/>
              </a:xfrm>
              <a:prstGeom prst="rect">
                <a:avLst/>
              </a:prstGeom>
            </p:spPr>
          </p:pic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507A954-BEE6-0419-C5E8-BE6DA65DCD1E}"/>
                  </a:ext>
                </a:extLst>
              </p:cNvPr>
              <p:cNvSpPr/>
              <p:nvPr/>
            </p:nvSpPr>
            <p:spPr>
              <a:xfrm>
                <a:off x="5189838" y="1902941"/>
                <a:ext cx="226540" cy="2594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37" name="Image 36">
            <a:extLst>
              <a:ext uri="{FF2B5EF4-FFF2-40B4-BE49-F238E27FC236}">
                <a16:creationId xmlns:a16="http://schemas.microsoft.com/office/drawing/2014/main" id="{D4230D3A-1E18-A436-36C7-523FDAE445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9515" y="3257888"/>
            <a:ext cx="400542" cy="400542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89576BC9-5F6D-FC07-7DCA-EC0B7A6327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79671" y="5767129"/>
            <a:ext cx="408964" cy="41053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B3DDD6C8-AFB6-3AC0-EFD3-5FF40B1AE8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79670" y="3290427"/>
            <a:ext cx="400542" cy="400542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7B99364A-9301-9CC8-EEB8-4EA6E631F3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46144" y="5852801"/>
            <a:ext cx="408964" cy="410530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A236EE6A-0820-7074-9238-AC495C959E33}"/>
              </a:ext>
            </a:extLst>
          </p:cNvPr>
          <p:cNvSpPr txBox="1"/>
          <p:nvPr/>
        </p:nvSpPr>
        <p:spPr>
          <a:xfrm>
            <a:off x="887350" y="-41925"/>
            <a:ext cx="57007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8E0301"/>
                </a:solidFill>
                <a:latin typeface="Trebuchet MS" panose="020B0703020202090204" pitchFamily="34" charset="0"/>
              </a:rPr>
              <a:t>2 - PPE2, quel bilan ?</a:t>
            </a:r>
          </a:p>
        </p:txBody>
      </p:sp>
    </p:spTree>
    <p:extLst>
      <p:ext uri="{BB962C8B-B14F-4D97-AF65-F5344CB8AC3E}">
        <p14:creationId xmlns:p14="http://schemas.microsoft.com/office/powerpoint/2010/main" val="1669442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6E3887A-3C25-9A71-B1FF-1240C03BC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2812" y="6162363"/>
            <a:ext cx="874009" cy="553219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C0CD030E-D30E-DDB3-5000-0C6CDE59ECBF}"/>
              </a:ext>
            </a:extLst>
          </p:cNvPr>
          <p:cNvGrpSpPr/>
          <p:nvPr/>
        </p:nvGrpSpPr>
        <p:grpSpPr>
          <a:xfrm>
            <a:off x="536912" y="243904"/>
            <a:ext cx="11389791" cy="6332260"/>
            <a:chOff x="536912" y="243904"/>
            <a:chExt cx="11389791" cy="633226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0DD05558-C3DE-F04F-430C-D3E5AD4A8DF2}"/>
                </a:ext>
              </a:extLst>
            </p:cNvPr>
            <p:cNvSpPr/>
            <p:nvPr/>
          </p:nvSpPr>
          <p:spPr>
            <a:xfrm>
              <a:off x="536912" y="243904"/>
              <a:ext cx="350438" cy="340398"/>
            </a:xfrm>
            <a:prstGeom prst="ellipse">
              <a:avLst/>
            </a:prstGeom>
            <a:noFill/>
            <a:ln w="9525">
              <a:solidFill>
                <a:srgbClr val="8E0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358A94A4-FD11-1F4D-9E94-66B3D9E4AA90}"/>
                </a:ext>
              </a:extLst>
            </p:cNvPr>
            <p:cNvCxnSpPr>
              <a:cxnSpLocks/>
            </p:cNvCxnSpPr>
            <p:nvPr/>
          </p:nvCxnSpPr>
          <p:spPr>
            <a:xfrm>
              <a:off x="769251" y="419027"/>
              <a:ext cx="10340183" cy="0"/>
            </a:xfrm>
            <a:prstGeom prst="line">
              <a:avLst/>
            </a:prstGeom>
            <a:solidFill>
              <a:srgbClr val="8E0302"/>
            </a:solidFill>
            <a:ln w="25400">
              <a:solidFill>
                <a:srgbClr val="8E030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E58346B8-5409-8C7C-0745-7499D09D2D2C}"/>
                </a:ext>
              </a:extLst>
            </p:cNvPr>
            <p:cNvSpPr/>
            <p:nvPr/>
          </p:nvSpPr>
          <p:spPr>
            <a:xfrm>
              <a:off x="555754" y="263278"/>
              <a:ext cx="331596" cy="311498"/>
            </a:xfrm>
            <a:prstGeom prst="ellipse">
              <a:avLst/>
            </a:prstGeom>
            <a:solidFill>
              <a:srgbClr val="8E0302"/>
            </a:solidFill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6348FE4C-0253-4560-1976-075B44D1C8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10461" y="1609139"/>
              <a:ext cx="0" cy="4967025"/>
            </a:xfrm>
            <a:prstGeom prst="line">
              <a:avLst/>
            </a:prstGeom>
            <a:solidFill>
              <a:srgbClr val="8E0302"/>
            </a:solidFill>
            <a:ln w="25400">
              <a:solidFill>
                <a:srgbClr val="8E030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8824DF-DF48-83FB-E0C3-522AC50888BC}"/>
                </a:ext>
              </a:extLst>
            </p:cNvPr>
            <p:cNvSpPr/>
            <p:nvPr/>
          </p:nvSpPr>
          <p:spPr>
            <a:xfrm>
              <a:off x="11371119" y="351416"/>
              <a:ext cx="555584" cy="558406"/>
            </a:xfrm>
            <a:prstGeom prst="rect">
              <a:avLst/>
            </a:prstGeom>
            <a:solidFill>
              <a:srgbClr val="98480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3990D9B-F190-0EB0-FE94-A2DFFDB509E1}"/>
                </a:ext>
              </a:extLst>
            </p:cNvPr>
            <p:cNvSpPr/>
            <p:nvPr/>
          </p:nvSpPr>
          <p:spPr>
            <a:xfrm>
              <a:off x="11238036" y="256663"/>
              <a:ext cx="370392" cy="35460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B5B793-19A2-DAA8-7F96-1E4AD8307E51}"/>
                </a:ext>
              </a:extLst>
            </p:cNvPr>
            <p:cNvSpPr/>
            <p:nvPr/>
          </p:nvSpPr>
          <p:spPr>
            <a:xfrm>
              <a:off x="11718401" y="767015"/>
              <a:ext cx="208302" cy="689332"/>
            </a:xfrm>
            <a:prstGeom prst="rect">
              <a:avLst/>
            </a:prstGeom>
            <a:solidFill>
              <a:srgbClr val="E36B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8CC9A0B3-6747-5B77-C9A7-A94ED737E423}"/>
              </a:ext>
            </a:extLst>
          </p:cNvPr>
          <p:cNvSpPr txBox="1"/>
          <p:nvPr/>
        </p:nvSpPr>
        <p:spPr>
          <a:xfrm>
            <a:off x="887350" y="-41925"/>
            <a:ext cx="57007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8E0301"/>
                </a:solidFill>
                <a:latin typeface="Trebuchet MS" panose="020B0703020202090204" pitchFamily="34" charset="0"/>
              </a:rPr>
              <a:t>3 – Les nouveaux horizons de la PPE3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C272A99-CAB5-0D10-881D-1F2691A48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629" y="4085827"/>
            <a:ext cx="5671823" cy="242312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F782A76-918B-4968-C9A4-B091454CCF54}"/>
              </a:ext>
            </a:extLst>
          </p:cNvPr>
          <p:cNvSpPr txBox="1"/>
          <p:nvPr/>
        </p:nvSpPr>
        <p:spPr>
          <a:xfrm>
            <a:off x="222556" y="3460766"/>
            <a:ext cx="34050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8E0301"/>
                </a:solidFill>
                <a:latin typeface="Trebuchet MS" panose="020B0703020202090204" pitchFamily="34" charset="0"/>
              </a:rPr>
              <a:t>Une nouvelle PPE très ambitieuse notamment en matière de PV et d’éolien en mer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42A933D-C482-8340-9795-C3814119D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646" y="1355203"/>
            <a:ext cx="5911456" cy="2521062"/>
          </a:xfrm>
          <a:prstGeom prst="rect">
            <a:avLst/>
          </a:prstGeom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4533EF03-2642-FA42-A8CC-23CAF7F7AC2E}"/>
              </a:ext>
            </a:extLst>
          </p:cNvPr>
          <p:cNvSpPr txBox="1"/>
          <p:nvPr/>
        </p:nvSpPr>
        <p:spPr>
          <a:xfrm>
            <a:off x="536912" y="763114"/>
            <a:ext cx="9002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8E0301"/>
                </a:solidFill>
                <a:latin typeface="Trebuchet MS" panose="020B0703020202090204" pitchFamily="34" charset="0"/>
              </a:rPr>
              <a:t>Un développement de l’électricité renouvelable recentré autour de 4 secteurs</a:t>
            </a:r>
          </a:p>
        </p:txBody>
      </p:sp>
    </p:spTree>
    <p:extLst>
      <p:ext uri="{BB962C8B-B14F-4D97-AF65-F5344CB8AC3E}">
        <p14:creationId xmlns:p14="http://schemas.microsoft.com/office/powerpoint/2010/main" val="3123698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DD848C06-FFD5-097A-629A-65E2289A2C98}"/>
              </a:ext>
            </a:extLst>
          </p:cNvPr>
          <p:cNvGrpSpPr/>
          <p:nvPr/>
        </p:nvGrpSpPr>
        <p:grpSpPr>
          <a:xfrm>
            <a:off x="536912" y="243904"/>
            <a:ext cx="11389791" cy="6332260"/>
            <a:chOff x="536912" y="243904"/>
            <a:chExt cx="11389791" cy="6332260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CEDDC4F5-AF6B-B27B-6E06-86170AE71CD4}"/>
                </a:ext>
              </a:extLst>
            </p:cNvPr>
            <p:cNvSpPr/>
            <p:nvPr/>
          </p:nvSpPr>
          <p:spPr>
            <a:xfrm>
              <a:off x="536912" y="243904"/>
              <a:ext cx="350438" cy="340398"/>
            </a:xfrm>
            <a:prstGeom prst="ellipse">
              <a:avLst/>
            </a:prstGeom>
            <a:noFill/>
            <a:ln w="9525">
              <a:solidFill>
                <a:srgbClr val="8E0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31AA20CF-FB46-74E6-D663-723BD866BF5C}"/>
                </a:ext>
              </a:extLst>
            </p:cNvPr>
            <p:cNvCxnSpPr>
              <a:cxnSpLocks/>
            </p:cNvCxnSpPr>
            <p:nvPr/>
          </p:nvCxnSpPr>
          <p:spPr>
            <a:xfrm>
              <a:off x="769251" y="419027"/>
              <a:ext cx="10340183" cy="0"/>
            </a:xfrm>
            <a:prstGeom prst="line">
              <a:avLst/>
            </a:prstGeom>
            <a:solidFill>
              <a:srgbClr val="8E0302"/>
            </a:solidFill>
            <a:ln w="25400">
              <a:solidFill>
                <a:srgbClr val="8E030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1AD763D1-DA97-69AC-F6CA-D7CCF5AD4600}"/>
                </a:ext>
              </a:extLst>
            </p:cNvPr>
            <p:cNvSpPr/>
            <p:nvPr/>
          </p:nvSpPr>
          <p:spPr>
            <a:xfrm>
              <a:off x="555754" y="263278"/>
              <a:ext cx="331596" cy="311498"/>
            </a:xfrm>
            <a:prstGeom prst="ellipse">
              <a:avLst/>
            </a:prstGeom>
            <a:solidFill>
              <a:srgbClr val="8E0302"/>
            </a:solidFill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41C1F2BB-3842-2B03-9BCC-432277D2BF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10461" y="1609139"/>
              <a:ext cx="0" cy="4967025"/>
            </a:xfrm>
            <a:prstGeom prst="line">
              <a:avLst/>
            </a:prstGeom>
            <a:solidFill>
              <a:srgbClr val="8E0302"/>
            </a:solidFill>
            <a:ln w="25400">
              <a:solidFill>
                <a:srgbClr val="8E030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0CEC057-C864-DA21-B7C0-69D67782595C}"/>
                </a:ext>
              </a:extLst>
            </p:cNvPr>
            <p:cNvSpPr/>
            <p:nvPr/>
          </p:nvSpPr>
          <p:spPr>
            <a:xfrm>
              <a:off x="11371119" y="351416"/>
              <a:ext cx="555584" cy="558406"/>
            </a:xfrm>
            <a:prstGeom prst="rect">
              <a:avLst/>
            </a:prstGeom>
            <a:solidFill>
              <a:srgbClr val="98480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D9999F-51F1-5B8D-00E8-AF69E1823570}"/>
                </a:ext>
              </a:extLst>
            </p:cNvPr>
            <p:cNvSpPr/>
            <p:nvPr/>
          </p:nvSpPr>
          <p:spPr>
            <a:xfrm>
              <a:off x="11238036" y="256663"/>
              <a:ext cx="370392" cy="35460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7CDA5D2-E93E-FFD2-E439-AD55FB40CCE3}"/>
                </a:ext>
              </a:extLst>
            </p:cNvPr>
            <p:cNvSpPr/>
            <p:nvPr/>
          </p:nvSpPr>
          <p:spPr>
            <a:xfrm>
              <a:off x="11718401" y="767015"/>
              <a:ext cx="208302" cy="689332"/>
            </a:xfrm>
            <a:prstGeom prst="rect">
              <a:avLst/>
            </a:prstGeom>
            <a:solidFill>
              <a:srgbClr val="E36B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30035DFE-F07B-CAE2-08FD-2711596FC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2812" y="6162363"/>
            <a:ext cx="874009" cy="55321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07A5841-6E25-2363-22C0-056B9D5670A7}"/>
              </a:ext>
            </a:extLst>
          </p:cNvPr>
          <p:cNvSpPr txBox="1"/>
          <p:nvPr/>
        </p:nvSpPr>
        <p:spPr>
          <a:xfrm>
            <a:off x="139492" y="2901641"/>
            <a:ext cx="24173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Des objectifs réhaussés pour la filière.</a:t>
            </a:r>
          </a:p>
          <a:p>
            <a:endParaRPr lang="fr-FR" dirty="0"/>
          </a:p>
          <a:p>
            <a:r>
              <a:rPr lang="fr-FR" dirty="0"/>
              <a:t>La PPE2 visait entre 35 et 44 GW à fin 2028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6CDC679-4DBD-58C5-EA70-8F778E43468C}"/>
              </a:ext>
            </a:extLst>
          </p:cNvPr>
          <p:cNvSpPr txBox="1"/>
          <p:nvPr/>
        </p:nvSpPr>
        <p:spPr>
          <a:xfrm>
            <a:off x="887350" y="-41925"/>
            <a:ext cx="57007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8E0301"/>
                </a:solidFill>
                <a:latin typeface="Trebuchet MS" panose="020B0703020202090204" pitchFamily="34" charset="0"/>
              </a:rPr>
              <a:t>3 – Les nouveaux horizons de la PPE3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67BC2CF-5B3C-9145-AC36-DD5E75723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512" y="683699"/>
            <a:ext cx="8359201" cy="575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74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6E3887A-3C25-9A71-B1FF-1240C03BC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2812" y="6162363"/>
            <a:ext cx="874009" cy="553219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C0CD030E-D30E-DDB3-5000-0C6CDE59ECBF}"/>
              </a:ext>
            </a:extLst>
          </p:cNvPr>
          <p:cNvGrpSpPr/>
          <p:nvPr/>
        </p:nvGrpSpPr>
        <p:grpSpPr>
          <a:xfrm>
            <a:off x="536912" y="243904"/>
            <a:ext cx="11389791" cy="6332260"/>
            <a:chOff x="536912" y="243904"/>
            <a:chExt cx="11389791" cy="633226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0DD05558-C3DE-F04F-430C-D3E5AD4A8DF2}"/>
                </a:ext>
              </a:extLst>
            </p:cNvPr>
            <p:cNvSpPr/>
            <p:nvPr/>
          </p:nvSpPr>
          <p:spPr>
            <a:xfrm>
              <a:off x="536912" y="243904"/>
              <a:ext cx="350438" cy="340398"/>
            </a:xfrm>
            <a:prstGeom prst="ellipse">
              <a:avLst/>
            </a:prstGeom>
            <a:noFill/>
            <a:ln w="9525">
              <a:solidFill>
                <a:srgbClr val="8E0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358A94A4-FD11-1F4D-9E94-66B3D9E4AA90}"/>
                </a:ext>
              </a:extLst>
            </p:cNvPr>
            <p:cNvCxnSpPr>
              <a:cxnSpLocks/>
            </p:cNvCxnSpPr>
            <p:nvPr/>
          </p:nvCxnSpPr>
          <p:spPr>
            <a:xfrm>
              <a:off x="769251" y="419027"/>
              <a:ext cx="10340183" cy="0"/>
            </a:xfrm>
            <a:prstGeom prst="line">
              <a:avLst/>
            </a:prstGeom>
            <a:solidFill>
              <a:srgbClr val="8E0302"/>
            </a:solidFill>
            <a:ln w="25400">
              <a:solidFill>
                <a:srgbClr val="8E030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E58346B8-5409-8C7C-0745-7499D09D2D2C}"/>
                </a:ext>
              </a:extLst>
            </p:cNvPr>
            <p:cNvSpPr/>
            <p:nvPr/>
          </p:nvSpPr>
          <p:spPr>
            <a:xfrm>
              <a:off x="555754" y="263278"/>
              <a:ext cx="331596" cy="311498"/>
            </a:xfrm>
            <a:prstGeom prst="ellipse">
              <a:avLst/>
            </a:prstGeom>
            <a:solidFill>
              <a:srgbClr val="8E0302"/>
            </a:solidFill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6348FE4C-0253-4560-1976-075B44D1C8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10461" y="1609139"/>
              <a:ext cx="0" cy="4967025"/>
            </a:xfrm>
            <a:prstGeom prst="line">
              <a:avLst/>
            </a:prstGeom>
            <a:solidFill>
              <a:srgbClr val="8E0302"/>
            </a:solidFill>
            <a:ln w="25400">
              <a:solidFill>
                <a:srgbClr val="8E030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8824DF-DF48-83FB-E0C3-522AC50888BC}"/>
                </a:ext>
              </a:extLst>
            </p:cNvPr>
            <p:cNvSpPr/>
            <p:nvPr/>
          </p:nvSpPr>
          <p:spPr>
            <a:xfrm>
              <a:off x="11371119" y="351416"/>
              <a:ext cx="555584" cy="558406"/>
            </a:xfrm>
            <a:prstGeom prst="rect">
              <a:avLst/>
            </a:prstGeom>
            <a:solidFill>
              <a:srgbClr val="98480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3990D9B-F190-0EB0-FE94-A2DFFDB509E1}"/>
                </a:ext>
              </a:extLst>
            </p:cNvPr>
            <p:cNvSpPr/>
            <p:nvPr/>
          </p:nvSpPr>
          <p:spPr>
            <a:xfrm>
              <a:off x="11238036" y="256663"/>
              <a:ext cx="370392" cy="35460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B5B793-19A2-DAA8-7F96-1E4AD8307E51}"/>
                </a:ext>
              </a:extLst>
            </p:cNvPr>
            <p:cNvSpPr/>
            <p:nvPr/>
          </p:nvSpPr>
          <p:spPr>
            <a:xfrm>
              <a:off x="11718401" y="767015"/>
              <a:ext cx="208302" cy="689332"/>
            </a:xfrm>
            <a:prstGeom prst="rect">
              <a:avLst/>
            </a:prstGeom>
            <a:solidFill>
              <a:srgbClr val="E36B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ABD9D6FD-7680-8858-BF7C-66473FCCD30F}"/>
              </a:ext>
            </a:extLst>
          </p:cNvPr>
          <p:cNvSpPr txBox="1"/>
          <p:nvPr/>
        </p:nvSpPr>
        <p:spPr>
          <a:xfrm>
            <a:off x="237055" y="2596841"/>
            <a:ext cx="2610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nouvelle trajectoire en adéquation avec le rythme actuel du secteur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CC9A0B3-6747-5B77-C9A7-A94ED737E423}"/>
              </a:ext>
            </a:extLst>
          </p:cNvPr>
          <p:cNvSpPr txBox="1"/>
          <p:nvPr/>
        </p:nvSpPr>
        <p:spPr>
          <a:xfrm>
            <a:off x="887350" y="-41925"/>
            <a:ext cx="57007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8E0301"/>
                </a:solidFill>
                <a:latin typeface="Trebuchet MS" panose="020B0703020202090204" pitchFamily="34" charset="0"/>
              </a:rPr>
              <a:t>3 – Les nouveaux horizons de la PPE3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3F6CC0D-B5CC-7749-98BE-FF1CD772A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786" y="776087"/>
            <a:ext cx="8062161" cy="566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97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6E3887A-3C25-9A71-B1FF-1240C03BC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2812" y="6162363"/>
            <a:ext cx="874009" cy="553219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C0CD030E-D30E-DDB3-5000-0C6CDE59ECBF}"/>
              </a:ext>
            </a:extLst>
          </p:cNvPr>
          <p:cNvGrpSpPr/>
          <p:nvPr/>
        </p:nvGrpSpPr>
        <p:grpSpPr>
          <a:xfrm>
            <a:off x="536912" y="243904"/>
            <a:ext cx="11389791" cy="6332260"/>
            <a:chOff x="536912" y="243904"/>
            <a:chExt cx="11389791" cy="633226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0DD05558-C3DE-F04F-430C-D3E5AD4A8DF2}"/>
                </a:ext>
              </a:extLst>
            </p:cNvPr>
            <p:cNvSpPr/>
            <p:nvPr/>
          </p:nvSpPr>
          <p:spPr>
            <a:xfrm>
              <a:off x="536912" y="243904"/>
              <a:ext cx="350438" cy="340398"/>
            </a:xfrm>
            <a:prstGeom prst="ellipse">
              <a:avLst/>
            </a:prstGeom>
            <a:noFill/>
            <a:ln w="9525">
              <a:solidFill>
                <a:srgbClr val="8E0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358A94A4-FD11-1F4D-9E94-66B3D9E4AA90}"/>
                </a:ext>
              </a:extLst>
            </p:cNvPr>
            <p:cNvCxnSpPr>
              <a:cxnSpLocks/>
            </p:cNvCxnSpPr>
            <p:nvPr/>
          </p:nvCxnSpPr>
          <p:spPr>
            <a:xfrm>
              <a:off x="769251" y="419027"/>
              <a:ext cx="10340183" cy="0"/>
            </a:xfrm>
            <a:prstGeom prst="line">
              <a:avLst/>
            </a:prstGeom>
            <a:solidFill>
              <a:srgbClr val="8E0302"/>
            </a:solidFill>
            <a:ln w="25400">
              <a:solidFill>
                <a:srgbClr val="8E030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E58346B8-5409-8C7C-0745-7499D09D2D2C}"/>
                </a:ext>
              </a:extLst>
            </p:cNvPr>
            <p:cNvSpPr/>
            <p:nvPr/>
          </p:nvSpPr>
          <p:spPr>
            <a:xfrm>
              <a:off x="555754" y="263278"/>
              <a:ext cx="331596" cy="311498"/>
            </a:xfrm>
            <a:prstGeom prst="ellipse">
              <a:avLst/>
            </a:prstGeom>
            <a:solidFill>
              <a:srgbClr val="8E0302"/>
            </a:solidFill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6348FE4C-0253-4560-1976-075B44D1C8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10461" y="1609139"/>
              <a:ext cx="0" cy="4967025"/>
            </a:xfrm>
            <a:prstGeom prst="line">
              <a:avLst/>
            </a:prstGeom>
            <a:solidFill>
              <a:srgbClr val="8E0302"/>
            </a:solidFill>
            <a:ln w="25400">
              <a:solidFill>
                <a:srgbClr val="8E030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8824DF-DF48-83FB-E0C3-522AC50888BC}"/>
                </a:ext>
              </a:extLst>
            </p:cNvPr>
            <p:cNvSpPr/>
            <p:nvPr/>
          </p:nvSpPr>
          <p:spPr>
            <a:xfrm>
              <a:off x="11371119" y="351416"/>
              <a:ext cx="555584" cy="558406"/>
            </a:xfrm>
            <a:prstGeom prst="rect">
              <a:avLst/>
            </a:prstGeom>
            <a:solidFill>
              <a:srgbClr val="98480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3990D9B-F190-0EB0-FE94-A2DFFDB509E1}"/>
                </a:ext>
              </a:extLst>
            </p:cNvPr>
            <p:cNvSpPr/>
            <p:nvPr/>
          </p:nvSpPr>
          <p:spPr>
            <a:xfrm>
              <a:off x="11238036" y="256663"/>
              <a:ext cx="370392" cy="35460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B5B793-19A2-DAA8-7F96-1E4AD8307E51}"/>
                </a:ext>
              </a:extLst>
            </p:cNvPr>
            <p:cNvSpPr/>
            <p:nvPr/>
          </p:nvSpPr>
          <p:spPr>
            <a:xfrm>
              <a:off x="11718401" y="767015"/>
              <a:ext cx="208302" cy="689332"/>
            </a:xfrm>
            <a:prstGeom prst="rect">
              <a:avLst/>
            </a:prstGeom>
            <a:solidFill>
              <a:srgbClr val="E36B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8CC9A0B3-6747-5B77-C9A7-A94ED737E423}"/>
              </a:ext>
            </a:extLst>
          </p:cNvPr>
          <p:cNvSpPr txBox="1"/>
          <p:nvPr/>
        </p:nvSpPr>
        <p:spPr>
          <a:xfrm>
            <a:off x="887350" y="-41925"/>
            <a:ext cx="57007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8E0301"/>
                </a:solidFill>
                <a:latin typeface="Trebuchet MS" panose="020B0703020202090204" pitchFamily="34" charset="0"/>
              </a:rPr>
              <a:t>3 – Les nouveaux horizons de la PPE3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38D89A63-D990-594C-A334-84F084E5F5AB}"/>
              </a:ext>
            </a:extLst>
          </p:cNvPr>
          <p:cNvGrpSpPr/>
          <p:nvPr/>
        </p:nvGrpSpPr>
        <p:grpSpPr>
          <a:xfrm>
            <a:off x="3311748" y="1432887"/>
            <a:ext cx="5568504" cy="2635358"/>
            <a:chOff x="1925701" y="740491"/>
            <a:chExt cx="5568504" cy="2635358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C272A99-CAB5-0D10-881D-1F2691A48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25701" y="740491"/>
              <a:ext cx="5568504" cy="2378983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9C2F824-2142-2FE3-D4AB-71D90D4F8126}"/>
                </a:ext>
              </a:extLst>
            </p:cNvPr>
            <p:cNvSpPr txBox="1"/>
            <p:nvPr/>
          </p:nvSpPr>
          <p:spPr>
            <a:xfrm>
              <a:off x="4842852" y="3068072"/>
              <a:ext cx="121073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400" dirty="0">
                  <a:solidFill>
                    <a:srgbClr val="8E0301"/>
                  </a:solidFill>
                  <a:latin typeface="Trebuchet MS" panose="020B0703020202090204" pitchFamily="34" charset="0"/>
                </a:rPr>
                <a:t>197 TWh </a:t>
              </a:r>
              <a:endParaRPr lang="fr-FR" sz="1400" dirty="0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BB26EAF-4B7A-BFEA-5D21-18F5759080DA}"/>
                </a:ext>
              </a:extLst>
            </p:cNvPr>
            <p:cNvSpPr txBox="1"/>
            <p:nvPr/>
          </p:nvSpPr>
          <p:spPr>
            <a:xfrm>
              <a:off x="6267224" y="3068072"/>
              <a:ext cx="121073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400" dirty="0">
                  <a:solidFill>
                    <a:srgbClr val="8E0301"/>
                  </a:solidFill>
                  <a:latin typeface="Trebuchet MS" panose="020B0703020202090204" pitchFamily="34" charset="0"/>
                </a:rPr>
                <a:t>297 TWh</a:t>
              </a:r>
              <a:endParaRPr lang="fr-FR" sz="1400" dirty="0"/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2ACBC368-3289-B643-AAB1-927BCFC2AA61}"/>
              </a:ext>
            </a:extLst>
          </p:cNvPr>
          <p:cNvGrpSpPr/>
          <p:nvPr/>
        </p:nvGrpSpPr>
        <p:grpSpPr>
          <a:xfrm>
            <a:off x="1734955" y="4289843"/>
            <a:ext cx="6382520" cy="2338392"/>
            <a:chOff x="2129861" y="4100581"/>
            <a:chExt cx="6382520" cy="2338392"/>
          </a:xfrm>
        </p:grpSpPr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6EA0B739-37D8-39AA-9374-41CA50A3C444}"/>
                </a:ext>
              </a:extLst>
            </p:cNvPr>
            <p:cNvGrpSpPr/>
            <p:nvPr/>
          </p:nvGrpSpPr>
          <p:grpSpPr>
            <a:xfrm>
              <a:off x="2129861" y="4100581"/>
              <a:ext cx="6382520" cy="2283515"/>
              <a:chOff x="1722864" y="4369043"/>
              <a:chExt cx="4978502" cy="2283515"/>
            </a:xfrm>
          </p:grpSpPr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8D4D5B7A-211C-7E2A-FC61-B4D29A9238F3}"/>
                  </a:ext>
                </a:extLst>
              </p:cNvPr>
              <p:cNvPicPr/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2864" y="4369043"/>
                <a:ext cx="367526" cy="3750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Image 21">
                <a:extLst>
                  <a:ext uri="{FF2B5EF4-FFF2-40B4-BE49-F238E27FC236}">
                    <a16:creationId xmlns:a16="http://schemas.microsoft.com/office/drawing/2014/main" id="{FB077C1C-C3E8-7EEE-28F1-AB664DC33557}"/>
                  </a:ext>
                </a:extLst>
              </p:cNvPr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2864" y="5421450"/>
                <a:ext cx="367523" cy="3750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4747FF56-1FD2-D093-D58E-99C63E783AB5}"/>
                  </a:ext>
                </a:extLst>
              </p:cNvPr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2864" y="4886654"/>
                <a:ext cx="367506" cy="392231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40" name="Groupe 39">
                <a:extLst>
                  <a:ext uri="{FF2B5EF4-FFF2-40B4-BE49-F238E27FC236}">
                    <a16:creationId xmlns:a16="http://schemas.microsoft.com/office/drawing/2014/main" id="{C9A4C5DF-2DA9-35E3-2708-37C641F548DF}"/>
                  </a:ext>
                </a:extLst>
              </p:cNvPr>
              <p:cNvGrpSpPr/>
              <p:nvPr/>
            </p:nvGrpSpPr>
            <p:grpSpPr>
              <a:xfrm>
                <a:off x="1722864" y="5939061"/>
                <a:ext cx="367506" cy="397992"/>
                <a:chOff x="2841336" y="4830195"/>
                <a:chExt cx="367506" cy="397992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6F443FCA-6CBB-375C-8DA2-559FC20E40A8}"/>
                    </a:ext>
                  </a:extLst>
                </p:cNvPr>
                <p:cNvSpPr/>
                <p:nvPr/>
              </p:nvSpPr>
              <p:spPr>
                <a:xfrm>
                  <a:off x="2841336" y="4853141"/>
                  <a:ext cx="367506" cy="37504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39" name="Groupe 38">
                  <a:extLst>
                    <a:ext uri="{FF2B5EF4-FFF2-40B4-BE49-F238E27FC236}">
                      <a16:creationId xmlns:a16="http://schemas.microsoft.com/office/drawing/2014/main" id="{E6E3E18A-0E57-C4DE-04DB-0DC806B6CA21}"/>
                    </a:ext>
                  </a:extLst>
                </p:cNvPr>
                <p:cNvGrpSpPr/>
                <p:nvPr/>
              </p:nvGrpSpPr>
              <p:grpSpPr>
                <a:xfrm>
                  <a:off x="2853169" y="4830195"/>
                  <a:ext cx="343839" cy="357396"/>
                  <a:chOff x="2842321" y="4482346"/>
                  <a:chExt cx="343839" cy="357396"/>
                </a:xfrm>
              </p:grpSpPr>
              <p:sp>
                <p:nvSpPr>
                  <p:cNvPr id="26" name="Forme libre 25">
                    <a:extLst>
                      <a:ext uri="{FF2B5EF4-FFF2-40B4-BE49-F238E27FC236}">
                        <a16:creationId xmlns:a16="http://schemas.microsoft.com/office/drawing/2014/main" id="{2B184470-1217-24BB-ED54-1069FB3FF40F}"/>
                      </a:ext>
                    </a:extLst>
                  </p:cNvPr>
                  <p:cNvSpPr/>
                  <p:nvPr/>
                </p:nvSpPr>
                <p:spPr>
                  <a:xfrm rot="677315">
                    <a:off x="3014843" y="4531139"/>
                    <a:ext cx="52615" cy="164686"/>
                  </a:xfrm>
                  <a:custGeom>
                    <a:avLst/>
                    <a:gdLst>
                      <a:gd name="connsiteX0" fmla="*/ 4582 w 52615"/>
                      <a:gd name="connsiteY0" fmla="*/ 164686 h 164686"/>
                      <a:gd name="connsiteX1" fmla="*/ 4582 w 52615"/>
                      <a:gd name="connsiteY1" fmla="*/ 15461 h 164686"/>
                      <a:gd name="connsiteX2" fmla="*/ 52207 w 52615"/>
                      <a:gd name="connsiteY2" fmla="*/ 15461 h 164686"/>
                      <a:gd name="connsiteX3" fmla="*/ 23632 w 52615"/>
                      <a:gd name="connsiteY3" fmla="*/ 110711 h 164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615" h="164686">
                        <a:moveTo>
                          <a:pt x="4582" y="164686"/>
                        </a:moveTo>
                        <a:cubicBezTo>
                          <a:pt x="613" y="102509"/>
                          <a:pt x="-3355" y="40332"/>
                          <a:pt x="4582" y="15461"/>
                        </a:cubicBezTo>
                        <a:cubicBezTo>
                          <a:pt x="12519" y="-9410"/>
                          <a:pt x="49032" y="-414"/>
                          <a:pt x="52207" y="15461"/>
                        </a:cubicBezTo>
                        <a:cubicBezTo>
                          <a:pt x="55382" y="31336"/>
                          <a:pt x="39507" y="71023"/>
                          <a:pt x="23632" y="110711"/>
                        </a:cubicBezTo>
                      </a:path>
                    </a:pathLst>
                  </a:custGeom>
                  <a:noFill/>
                  <a:ln w="158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7" name="Forme libre 26">
                    <a:extLst>
                      <a:ext uri="{FF2B5EF4-FFF2-40B4-BE49-F238E27FC236}">
                        <a16:creationId xmlns:a16="http://schemas.microsoft.com/office/drawing/2014/main" id="{A3A8BCB2-56F2-6B2F-9DD9-60AD17ED2E0F}"/>
                      </a:ext>
                    </a:extLst>
                  </p:cNvPr>
                  <p:cNvSpPr/>
                  <p:nvPr/>
                </p:nvSpPr>
                <p:spPr>
                  <a:xfrm rot="7535786">
                    <a:off x="3036143" y="4673660"/>
                    <a:ext cx="52615" cy="164686"/>
                  </a:xfrm>
                  <a:custGeom>
                    <a:avLst/>
                    <a:gdLst>
                      <a:gd name="connsiteX0" fmla="*/ 4582 w 52615"/>
                      <a:gd name="connsiteY0" fmla="*/ 164686 h 164686"/>
                      <a:gd name="connsiteX1" fmla="*/ 4582 w 52615"/>
                      <a:gd name="connsiteY1" fmla="*/ 15461 h 164686"/>
                      <a:gd name="connsiteX2" fmla="*/ 52207 w 52615"/>
                      <a:gd name="connsiteY2" fmla="*/ 15461 h 164686"/>
                      <a:gd name="connsiteX3" fmla="*/ 23632 w 52615"/>
                      <a:gd name="connsiteY3" fmla="*/ 110711 h 164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615" h="164686">
                        <a:moveTo>
                          <a:pt x="4582" y="164686"/>
                        </a:moveTo>
                        <a:cubicBezTo>
                          <a:pt x="613" y="102509"/>
                          <a:pt x="-3355" y="40332"/>
                          <a:pt x="4582" y="15461"/>
                        </a:cubicBezTo>
                        <a:cubicBezTo>
                          <a:pt x="12519" y="-9410"/>
                          <a:pt x="49032" y="-414"/>
                          <a:pt x="52207" y="15461"/>
                        </a:cubicBezTo>
                        <a:cubicBezTo>
                          <a:pt x="55382" y="31336"/>
                          <a:pt x="39507" y="71023"/>
                          <a:pt x="23632" y="110711"/>
                        </a:cubicBezTo>
                      </a:path>
                    </a:pathLst>
                  </a:custGeom>
                  <a:noFill/>
                  <a:ln w="158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9" name="Forme libre 28">
                    <a:extLst>
                      <a:ext uri="{FF2B5EF4-FFF2-40B4-BE49-F238E27FC236}">
                        <a16:creationId xmlns:a16="http://schemas.microsoft.com/office/drawing/2014/main" id="{D92F2EEE-2350-2E07-FC97-D1CFB88692B6}"/>
                      </a:ext>
                    </a:extLst>
                  </p:cNvPr>
                  <p:cNvSpPr/>
                  <p:nvPr/>
                </p:nvSpPr>
                <p:spPr>
                  <a:xfrm rot="13752942">
                    <a:off x="2898356" y="4643648"/>
                    <a:ext cx="52615" cy="164686"/>
                  </a:xfrm>
                  <a:custGeom>
                    <a:avLst/>
                    <a:gdLst>
                      <a:gd name="connsiteX0" fmla="*/ 4582 w 52615"/>
                      <a:gd name="connsiteY0" fmla="*/ 164686 h 164686"/>
                      <a:gd name="connsiteX1" fmla="*/ 4582 w 52615"/>
                      <a:gd name="connsiteY1" fmla="*/ 15461 h 164686"/>
                      <a:gd name="connsiteX2" fmla="*/ 52207 w 52615"/>
                      <a:gd name="connsiteY2" fmla="*/ 15461 h 164686"/>
                      <a:gd name="connsiteX3" fmla="*/ 23632 w 52615"/>
                      <a:gd name="connsiteY3" fmla="*/ 110711 h 164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615" h="164686">
                        <a:moveTo>
                          <a:pt x="4582" y="164686"/>
                        </a:moveTo>
                        <a:cubicBezTo>
                          <a:pt x="613" y="102509"/>
                          <a:pt x="-3355" y="40332"/>
                          <a:pt x="4582" y="15461"/>
                        </a:cubicBezTo>
                        <a:cubicBezTo>
                          <a:pt x="12519" y="-9410"/>
                          <a:pt x="49032" y="-414"/>
                          <a:pt x="52207" y="15461"/>
                        </a:cubicBezTo>
                        <a:cubicBezTo>
                          <a:pt x="55382" y="31336"/>
                          <a:pt x="39507" y="71023"/>
                          <a:pt x="23632" y="110711"/>
                        </a:cubicBezTo>
                      </a:path>
                    </a:pathLst>
                  </a:custGeom>
                  <a:noFill/>
                  <a:ln w="158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grpSp>
                <p:nvGrpSpPr>
                  <p:cNvPr id="32" name="Groupe 31">
                    <a:extLst>
                      <a:ext uri="{FF2B5EF4-FFF2-40B4-BE49-F238E27FC236}">
                        <a16:creationId xmlns:a16="http://schemas.microsoft.com/office/drawing/2014/main" id="{0B0A027C-731B-EC8D-2AD5-541185CD1B79}"/>
                      </a:ext>
                    </a:extLst>
                  </p:cNvPr>
                  <p:cNvGrpSpPr/>
                  <p:nvPr/>
                </p:nvGrpSpPr>
                <p:grpSpPr>
                  <a:xfrm>
                    <a:off x="2905888" y="4482346"/>
                    <a:ext cx="93826" cy="156310"/>
                    <a:chOff x="2905888" y="4482346"/>
                    <a:chExt cx="93826" cy="156310"/>
                  </a:xfrm>
                </p:grpSpPr>
                <p:sp>
                  <p:nvSpPr>
                    <p:cNvPr id="30" name="Arc 29">
                      <a:extLst>
                        <a:ext uri="{FF2B5EF4-FFF2-40B4-BE49-F238E27FC236}">
                          <a16:creationId xmlns:a16="http://schemas.microsoft.com/office/drawing/2014/main" id="{8BB03735-B448-8819-E484-721978223B5A}"/>
                        </a:ext>
                      </a:extLst>
                    </p:cNvPr>
                    <p:cNvSpPr/>
                    <p:nvPr/>
                  </p:nvSpPr>
                  <p:spPr>
                    <a:xfrm rot="14494745">
                      <a:off x="2926673" y="4558895"/>
                      <a:ext cx="52255" cy="93826"/>
                    </a:xfrm>
                    <a:prstGeom prst="arc">
                      <a:avLst/>
                    </a:prstGeom>
                    <a:ln w="190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31" name="Arc 30">
                      <a:extLst>
                        <a:ext uri="{FF2B5EF4-FFF2-40B4-BE49-F238E27FC236}">
                          <a16:creationId xmlns:a16="http://schemas.microsoft.com/office/drawing/2014/main" id="{889BFF08-7A93-3AE6-CF99-0A0C6ECA6FD6}"/>
                        </a:ext>
                      </a:extLst>
                    </p:cNvPr>
                    <p:cNvSpPr/>
                    <p:nvPr/>
                  </p:nvSpPr>
                  <p:spPr>
                    <a:xfrm rot="13483861">
                      <a:off x="2922620" y="4482346"/>
                      <a:ext cx="45719" cy="156310"/>
                    </a:xfrm>
                    <a:prstGeom prst="arc">
                      <a:avLst/>
                    </a:prstGeom>
                    <a:ln w="190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33" name="Groupe 32">
                    <a:extLst>
                      <a:ext uri="{FF2B5EF4-FFF2-40B4-BE49-F238E27FC236}">
                        <a16:creationId xmlns:a16="http://schemas.microsoft.com/office/drawing/2014/main" id="{C3838D2C-8A78-9448-989D-749B569902EF}"/>
                      </a:ext>
                    </a:extLst>
                  </p:cNvPr>
                  <p:cNvGrpSpPr/>
                  <p:nvPr/>
                </p:nvGrpSpPr>
                <p:grpSpPr>
                  <a:xfrm rot="8200766">
                    <a:off x="3092334" y="4637730"/>
                    <a:ext cx="93826" cy="156310"/>
                    <a:chOff x="2905888" y="4482346"/>
                    <a:chExt cx="93826" cy="156310"/>
                  </a:xfrm>
                </p:grpSpPr>
                <p:sp>
                  <p:nvSpPr>
                    <p:cNvPr id="34" name="Arc 33">
                      <a:extLst>
                        <a:ext uri="{FF2B5EF4-FFF2-40B4-BE49-F238E27FC236}">
                          <a16:creationId xmlns:a16="http://schemas.microsoft.com/office/drawing/2014/main" id="{960A0163-E4AD-7E0B-4E64-F350AD0DC27C}"/>
                        </a:ext>
                      </a:extLst>
                    </p:cNvPr>
                    <p:cNvSpPr/>
                    <p:nvPr/>
                  </p:nvSpPr>
                  <p:spPr>
                    <a:xfrm rot="14494745">
                      <a:off x="2926673" y="4558895"/>
                      <a:ext cx="52255" cy="93826"/>
                    </a:xfrm>
                    <a:prstGeom prst="arc">
                      <a:avLst/>
                    </a:prstGeom>
                    <a:ln w="190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35" name="Arc 34">
                      <a:extLst>
                        <a:ext uri="{FF2B5EF4-FFF2-40B4-BE49-F238E27FC236}">
                          <a16:creationId xmlns:a16="http://schemas.microsoft.com/office/drawing/2014/main" id="{E46F35E9-EF77-B9A5-D7C4-A0A75075E7D3}"/>
                        </a:ext>
                      </a:extLst>
                    </p:cNvPr>
                    <p:cNvSpPr/>
                    <p:nvPr/>
                  </p:nvSpPr>
                  <p:spPr>
                    <a:xfrm rot="13483861">
                      <a:off x="2922620" y="4482346"/>
                      <a:ext cx="45719" cy="156310"/>
                    </a:xfrm>
                    <a:prstGeom prst="arc">
                      <a:avLst/>
                    </a:prstGeom>
                    <a:ln w="190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36" name="Groupe 35">
                    <a:extLst>
                      <a:ext uri="{FF2B5EF4-FFF2-40B4-BE49-F238E27FC236}">
                        <a16:creationId xmlns:a16="http://schemas.microsoft.com/office/drawing/2014/main" id="{18C9F3BC-A501-5A35-ACE3-69F25634F817}"/>
                      </a:ext>
                    </a:extLst>
                  </p:cNvPr>
                  <p:cNvGrpSpPr/>
                  <p:nvPr/>
                </p:nvGrpSpPr>
                <p:grpSpPr>
                  <a:xfrm rot="15228905">
                    <a:off x="2902054" y="4714674"/>
                    <a:ext cx="93826" cy="156310"/>
                    <a:chOff x="2905888" y="4482346"/>
                    <a:chExt cx="93826" cy="156310"/>
                  </a:xfrm>
                </p:grpSpPr>
                <p:sp>
                  <p:nvSpPr>
                    <p:cNvPr id="37" name="Arc 36">
                      <a:extLst>
                        <a:ext uri="{FF2B5EF4-FFF2-40B4-BE49-F238E27FC236}">
                          <a16:creationId xmlns:a16="http://schemas.microsoft.com/office/drawing/2014/main" id="{A4CA41AB-D079-3158-925A-7DD499A42CA1}"/>
                        </a:ext>
                      </a:extLst>
                    </p:cNvPr>
                    <p:cNvSpPr/>
                    <p:nvPr/>
                  </p:nvSpPr>
                  <p:spPr>
                    <a:xfrm rot="14494745">
                      <a:off x="2926673" y="4558895"/>
                      <a:ext cx="52255" cy="93826"/>
                    </a:xfrm>
                    <a:prstGeom prst="arc">
                      <a:avLst/>
                    </a:prstGeom>
                    <a:ln w="190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38" name="Arc 37">
                      <a:extLst>
                        <a:ext uri="{FF2B5EF4-FFF2-40B4-BE49-F238E27FC236}">
                          <a16:creationId xmlns:a16="http://schemas.microsoft.com/office/drawing/2014/main" id="{CAB5DCC9-D9E2-7B7B-B18F-0145115D9ADE}"/>
                        </a:ext>
                      </a:extLst>
                    </p:cNvPr>
                    <p:cNvSpPr/>
                    <p:nvPr/>
                  </p:nvSpPr>
                  <p:spPr>
                    <a:xfrm rot="13483861">
                      <a:off x="2922620" y="4482346"/>
                      <a:ext cx="45719" cy="156310"/>
                    </a:xfrm>
                    <a:prstGeom prst="arc">
                      <a:avLst/>
                    </a:prstGeom>
                    <a:ln w="190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</p:grp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85C7A177-E88B-6A22-491C-F032CAE1C027}"/>
                  </a:ext>
                </a:extLst>
              </p:cNvPr>
              <p:cNvSpPr txBox="1"/>
              <p:nvPr/>
            </p:nvSpPr>
            <p:spPr>
              <a:xfrm>
                <a:off x="2090370" y="4419905"/>
                <a:ext cx="30173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200" dirty="0">
                    <a:solidFill>
                      <a:srgbClr val="8E0301"/>
                    </a:solidFill>
                    <a:latin typeface="Trebuchet MS" panose="020B0703020202090204" pitchFamily="34" charset="0"/>
                  </a:rPr>
                  <a:t>Objectifs des SRADDET à fin 2030 en hydroélectricité</a:t>
                </a:r>
                <a:endParaRPr lang="fr-FR" sz="1200" dirty="0"/>
              </a:p>
            </p:txBody>
          </p:sp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244D5A6E-C659-CA25-60DC-40FF46C119D5}"/>
                  </a:ext>
                </a:extLst>
              </p:cNvPr>
              <p:cNvSpPr txBox="1"/>
              <p:nvPr/>
            </p:nvSpPr>
            <p:spPr>
              <a:xfrm>
                <a:off x="2090370" y="4995786"/>
                <a:ext cx="3017339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200" dirty="0">
                    <a:solidFill>
                      <a:srgbClr val="8E0301"/>
                    </a:solidFill>
                    <a:latin typeface="Trebuchet MS" panose="020B0703020202090204" pitchFamily="34" charset="0"/>
                  </a:rPr>
                  <a:t>Objectifs des SRADDET à fin 2030 en photovoltaïque</a:t>
                </a:r>
                <a:endParaRPr lang="fr-FR" sz="1200" dirty="0"/>
              </a:p>
            </p:txBody>
          </p:sp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9A013ED2-6362-195E-D9C0-94B4B3C9793C}"/>
                  </a:ext>
                </a:extLst>
              </p:cNvPr>
              <p:cNvSpPr txBox="1"/>
              <p:nvPr/>
            </p:nvSpPr>
            <p:spPr>
              <a:xfrm>
                <a:off x="2090370" y="5480035"/>
                <a:ext cx="3017339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200" dirty="0">
                    <a:solidFill>
                      <a:srgbClr val="8E0301"/>
                    </a:solidFill>
                    <a:latin typeface="Trebuchet MS" panose="020B0703020202090204" pitchFamily="34" charset="0"/>
                  </a:rPr>
                  <a:t>Objectifs des SRADDET à fin 2030 en éolien terrestre</a:t>
                </a:r>
                <a:endParaRPr lang="fr-FR" sz="1200" dirty="0"/>
              </a:p>
            </p:txBody>
          </p: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2626FBEC-1E7D-6FF0-4602-40315E390CB0}"/>
                  </a:ext>
                </a:extLst>
              </p:cNvPr>
              <p:cNvSpPr txBox="1"/>
              <p:nvPr/>
            </p:nvSpPr>
            <p:spPr>
              <a:xfrm>
                <a:off x="2112511" y="5994370"/>
                <a:ext cx="3017339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200" dirty="0">
                    <a:solidFill>
                      <a:srgbClr val="8E0301"/>
                    </a:solidFill>
                    <a:latin typeface="Trebuchet MS" panose="020B0703020202090204" pitchFamily="34" charset="0"/>
                  </a:rPr>
                  <a:t>Objectifs des SRADDET à fin 2030 en éolien en mer</a:t>
                </a:r>
                <a:endParaRPr lang="fr-FR" sz="1200" dirty="0"/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D67FB394-EDBF-C64A-0F89-58340B618EE5}"/>
                  </a:ext>
                </a:extLst>
              </p:cNvPr>
              <p:cNvSpPr txBox="1"/>
              <p:nvPr/>
            </p:nvSpPr>
            <p:spPr>
              <a:xfrm>
                <a:off x="5333976" y="4389127"/>
                <a:ext cx="12107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400" dirty="0">
                    <a:solidFill>
                      <a:schemeClr val="accent1">
                        <a:lumMod val="50000"/>
                      </a:schemeClr>
                    </a:solidFill>
                    <a:latin typeface="Trebuchet MS" panose="020B0703020202090204" pitchFamily="34" charset="0"/>
                  </a:rPr>
                  <a:t>52 TWh</a:t>
                </a:r>
                <a:endParaRPr lang="fr-FR" sz="14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F248F58C-7481-CDB2-65F9-BEF244C7B5AB}"/>
                  </a:ext>
                </a:extLst>
              </p:cNvPr>
              <p:cNvSpPr txBox="1"/>
              <p:nvPr/>
            </p:nvSpPr>
            <p:spPr>
              <a:xfrm>
                <a:off x="5350266" y="4980396"/>
                <a:ext cx="12107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400" dirty="0">
                    <a:solidFill>
                      <a:schemeClr val="accent2">
                        <a:lumMod val="75000"/>
                      </a:schemeClr>
                    </a:solidFill>
                    <a:latin typeface="Trebuchet MS" panose="020B0703020202090204" pitchFamily="34" charset="0"/>
                  </a:rPr>
                  <a:t>64 TWh</a:t>
                </a:r>
                <a:endParaRPr lang="fr-FR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1540B6F8-BFF5-1F2E-30BF-4E451A253C69}"/>
                  </a:ext>
                </a:extLst>
              </p:cNvPr>
              <p:cNvSpPr txBox="1"/>
              <p:nvPr/>
            </p:nvSpPr>
            <p:spPr>
              <a:xfrm>
                <a:off x="5365167" y="5455084"/>
                <a:ext cx="12107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400" dirty="0">
                    <a:solidFill>
                      <a:schemeClr val="accent5">
                        <a:lumMod val="75000"/>
                      </a:schemeClr>
                    </a:solidFill>
                    <a:latin typeface="Trebuchet MS" panose="020B0703020202090204" pitchFamily="34" charset="0"/>
                  </a:rPr>
                  <a:t>99 TWh</a:t>
                </a:r>
                <a:endParaRPr lang="fr-FR" sz="1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E616E6A5-A136-D09E-96CD-C34CE9EC789C}"/>
                  </a:ext>
                </a:extLst>
              </p:cNvPr>
              <p:cNvSpPr txBox="1"/>
              <p:nvPr/>
            </p:nvSpPr>
            <p:spPr>
              <a:xfrm>
                <a:off x="5490634" y="5988852"/>
                <a:ext cx="12107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4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Trebuchet MS" panose="020B0703020202090204" pitchFamily="34" charset="0"/>
                  </a:rPr>
                  <a:t>4 TWh</a:t>
                </a:r>
                <a:endParaRPr lang="fr-FR" sz="140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41752B34-341F-EDA7-396B-0B528D643B46}"/>
                  </a:ext>
                </a:extLst>
              </p:cNvPr>
              <p:cNvSpPr txBox="1"/>
              <p:nvPr/>
            </p:nvSpPr>
            <p:spPr>
              <a:xfrm>
                <a:off x="5333976" y="6314004"/>
                <a:ext cx="121073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600" dirty="0">
                    <a:solidFill>
                      <a:srgbClr val="8E0301"/>
                    </a:solidFill>
                    <a:latin typeface="Trebuchet MS" panose="020B0703020202090204" pitchFamily="34" charset="0"/>
                  </a:rPr>
                  <a:t>219 TWh </a:t>
                </a:r>
                <a:endParaRPr lang="fr-FR" sz="1600" dirty="0"/>
              </a:p>
            </p:txBody>
          </p:sp>
        </p:grp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8CD67EB7-9B65-F545-80DD-3C99D645AF9A}"/>
                </a:ext>
              </a:extLst>
            </p:cNvPr>
            <p:cNvSpPr/>
            <p:nvPr/>
          </p:nvSpPr>
          <p:spPr>
            <a:xfrm>
              <a:off x="6630421" y="6020020"/>
              <a:ext cx="1225899" cy="418953"/>
            </a:xfrm>
            <a:prstGeom prst="ellipse">
              <a:avLst/>
            </a:prstGeom>
            <a:noFill/>
            <a:ln w="15875">
              <a:solidFill>
                <a:srgbClr val="CD15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1" name="ZoneTexte 50">
            <a:extLst>
              <a:ext uri="{FF2B5EF4-FFF2-40B4-BE49-F238E27FC236}">
                <a16:creationId xmlns:a16="http://schemas.microsoft.com/office/drawing/2014/main" id="{A4B18AA6-B6B7-FC40-9F27-64ABB0BBE02E}"/>
              </a:ext>
            </a:extLst>
          </p:cNvPr>
          <p:cNvSpPr txBox="1"/>
          <p:nvPr/>
        </p:nvSpPr>
        <p:spPr>
          <a:xfrm>
            <a:off x="887350" y="759436"/>
            <a:ext cx="76204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8E0301"/>
                </a:solidFill>
                <a:latin typeface="Trebuchet MS" panose="020B0703020202090204" pitchFamily="34" charset="0"/>
              </a:rPr>
              <a:t>Des schémas régionaux en phase avec la nouvelle PPE</a:t>
            </a:r>
          </a:p>
        </p:txBody>
      </p:sp>
    </p:spTree>
    <p:extLst>
      <p:ext uri="{BB962C8B-B14F-4D97-AF65-F5344CB8AC3E}">
        <p14:creationId xmlns:p14="http://schemas.microsoft.com/office/powerpoint/2010/main" val="1644001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0DE51853-B972-86D6-6AEE-EC7E35D715FC}"/>
              </a:ext>
            </a:extLst>
          </p:cNvPr>
          <p:cNvGrpSpPr/>
          <p:nvPr/>
        </p:nvGrpSpPr>
        <p:grpSpPr>
          <a:xfrm>
            <a:off x="536912" y="243904"/>
            <a:ext cx="11389791" cy="6332260"/>
            <a:chOff x="536912" y="243904"/>
            <a:chExt cx="11389791" cy="6332260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8C3999BC-FC49-2377-4BB4-591FDD647B1B}"/>
                </a:ext>
              </a:extLst>
            </p:cNvPr>
            <p:cNvSpPr/>
            <p:nvPr/>
          </p:nvSpPr>
          <p:spPr>
            <a:xfrm>
              <a:off x="536912" y="243904"/>
              <a:ext cx="350438" cy="340398"/>
            </a:xfrm>
            <a:prstGeom prst="ellipse">
              <a:avLst/>
            </a:prstGeom>
            <a:noFill/>
            <a:ln w="9525">
              <a:solidFill>
                <a:srgbClr val="8E0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2A98E978-3C14-5155-7556-08826BEB2F9A}"/>
                </a:ext>
              </a:extLst>
            </p:cNvPr>
            <p:cNvCxnSpPr>
              <a:cxnSpLocks/>
            </p:cNvCxnSpPr>
            <p:nvPr/>
          </p:nvCxnSpPr>
          <p:spPr>
            <a:xfrm>
              <a:off x="769251" y="419027"/>
              <a:ext cx="10340183" cy="0"/>
            </a:xfrm>
            <a:prstGeom prst="line">
              <a:avLst/>
            </a:prstGeom>
            <a:solidFill>
              <a:srgbClr val="8E0302"/>
            </a:solidFill>
            <a:ln w="25400">
              <a:solidFill>
                <a:srgbClr val="8E030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475FF50E-0EFA-EC6B-195D-D15F0AE6D5AC}"/>
                </a:ext>
              </a:extLst>
            </p:cNvPr>
            <p:cNvSpPr/>
            <p:nvPr/>
          </p:nvSpPr>
          <p:spPr>
            <a:xfrm>
              <a:off x="555754" y="263278"/>
              <a:ext cx="331596" cy="311498"/>
            </a:xfrm>
            <a:prstGeom prst="ellipse">
              <a:avLst/>
            </a:prstGeom>
            <a:solidFill>
              <a:srgbClr val="8E0302"/>
            </a:solidFill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DC270E95-C0DB-FE17-4373-8A9C917032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10461" y="1609139"/>
              <a:ext cx="0" cy="4967025"/>
            </a:xfrm>
            <a:prstGeom prst="line">
              <a:avLst/>
            </a:prstGeom>
            <a:solidFill>
              <a:srgbClr val="8E0302"/>
            </a:solidFill>
            <a:ln w="25400">
              <a:solidFill>
                <a:srgbClr val="8E030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FCE824-D794-0B02-502A-A0B8C398D1B0}"/>
                </a:ext>
              </a:extLst>
            </p:cNvPr>
            <p:cNvSpPr/>
            <p:nvPr/>
          </p:nvSpPr>
          <p:spPr>
            <a:xfrm>
              <a:off x="11371119" y="351416"/>
              <a:ext cx="555584" cy="558406"/>
            </a:xfrm>
            <a:prstGeom prst="rect">
              <a:avLst/>
            </a:prstGeom>
            <a:solidFill>
              <a:srgbClr val="98480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35C5341-01AE-08F8-2005-38469299FFC2}"/>
                </a:ext>
              </a:extLst>
            </p:cNvPr>
            <p:cNvSpPr/>
            <p:nvPr/>
          </p:nvSpPr>
          <p:spPr>
            <a:xfrm>
              <a:off x="11238036" y="256663"/>
              <a:ext cx="370392" cy="35460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E1855E6-528B-1F57-3E92-28F7DFB509B4}"/>
                </a:ext>
              </a:extLst>
            </p:cNvPr>
            <p:cNvSpPr/>
            <p:nvPr/>
          </p:nvSpPr>
          <p:spPr>
            <a:xfrm>
              <a:off x="11718401" y="767015"/>
              <a:ext cx="208302" cy="689332"/>
            </a:xfrm>
            <a:prstGeom prst="rect">
              <a:avLst/>
            </a:prstGeom>
            <a:solidFill>
              <a:srgbClr val="E36B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C2A358E2-AA18-29E9-4954-A7A8A7F1D7E1}"/>
              </a:ext>
            </a:extLst>
          </p:cNvPr>
          <p:cNvGrpSpPr/>
          <p:nvPr/>
        </p:nvGrpSpPr>
        <p:grpSpPr>
          <a:xfrm>
            <a:off x="1889497" y="1018895"/>
            <a:ext cx="6794500" cy="5765800"/>
            <a:chOff x="2760168" y="909822"/>
            <a:chExt cx="6794500" cy="5765800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BA07C776-7320-9AAF-ACCF-E4EDEB2FD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60168" y="909822"/>
              <a:ext cx="6794500" cy="576580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3A24B25-1766-A4CF-F752-E160AD29A9FF}"/>
                </a:ext>
              </a:extLst>
            </p:cNvPr>
            <p:cNvSpPr/>
            <p:nvPr/>
          </p:nvSpPr>
          <p:spPr>
            <a:xfrm>
              <a:off x="9231086" y="1288869"/>
              <a:ext cx="243840" cy="4963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41847C5-692D-B54A-DF65-5A7CE12C09C3}"/>
                </a:ext>
              </a:extLst>
            </p:cNvPr>
            <p:cNvSpPr/>
            <p:nvPr/>
          </p:nvSpPr>
          <p:spPr>
            <a:xfrm>
              <a:off x="9293225" y="2159000"/>
              <a:ext cx="134415" cy="410010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C3264D01-656F-C98A-5777-7EA1F04AA704}"/>
                </a:ext>
              </a:extLst>
            </p:cNvPr>
            <p:cNvSpPr/>
            <p:nvPr/>
          </p:nvSpPr>
          <p:spPr>
            <a:xfrm>
              <a:off x="8926643" y="1456347"/>
              <a:ext cx="442209" cy="1527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ED955F66-98BF-2DC8-8605-68F08BA95A24}"/>
                </a:ext>
              </a:extLst>
            </p:cNvPr>
            <p:cNvSpPr txBox="1"/>
            <p:nvPr/>
          </p:nvSpPr>
          <p:spPr>
            <a:xfrm>
              <a:off x="8939013" y="1836689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solidFill>
                    <a:srgbClr val="EC710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35 %</a:t>
              </a: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23192012-0430-397A-6498-A33061CB9BD5}"/>
              </a:ext>
            </a:extLst>
          </p:cNvPr>
          <p:cNvSpPr txBox="1"/>
          <p:nvPr/>
        </p:nvSpPr>
        <p:spPr>
          <a:xfrm>
            <a:off x="2398466" y="1586980"/>
            <a:ext cx="7754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0" i="1" dirty="0">
                <a:effectLst/>
                <a:latin typeface="Trebuchet MS" panose="020B0703020202090204" pitchFamily="34" charset="0"/>
              </a:rPr>
              <a:t>Évolution de la part renouvelable électrique dans la consommation française </a:t>
            </a:r>
            <a:endParaRPr lang="fr-FR" sz="1600" dirty="0">
              <a:latin typeface="Trebuchet MS" panose="020B070302020209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8829726-8110-AA07-C5AC-A254C0127A28}"/>
              </a:ext>
            </a:extLst>
          </p:cNvPr>
          <p:cNvSpPr txBox="1"/>
          <p:nvPr/>
        </p:nvSpPr>
        <p:spPr>
          <a:xfrm>
            <a:off x="712131" y="787181"/>
            <a:ext cx="6794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8E0301"/>
                </a:solidFill>
                <a:latin typeface="Trebuchet MS" panose="020B0703020202090204" pitchFamily="34" charset="0"/>
              </a:rPr>
              <a:t>La France est en phase avec ses nouveaux objectifs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1A4BD2D-5320-678C-4E21-4D9AA135C9D5}"/>
              </a:ext>
            </a:extLst>
          </p:cNvPr>
          <p:cNvSpPr txBox="1"/>
          <p:nvPr/>
        </p:nvSpPr>
        <p:spPr>
          <a:xfrm>
            <a:off x="887350" y="-41925"/>
            <a:ext cx="57007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8E0301"/>
                </a:solidFill>
                <a:latin typeface="Trebuchet MS" panose="020B0703020202090204" pitchFamily="34" charset="0"/>
              </a:rPr>
              <a:t>3 – Les nouveaux horizons de la PPE3</a:t>
            </a:r>
          </a:p>
        </p:txBody>
      </p:sp>
    </p:spTree>
    <p:extLst>
      <p:ext uri="{BB962C8B-B14F-4D97-AF65-F5344CB8AC3E}">
        <p14:creationId xmlns:p14="http://schemas.microsoft.com/office/powerpoint/2010/main" val="1079945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6E3887A-3C25-9A71-B1FF-1240C03BC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2812" y="6162363"/>
            <a:ext cx="874009" cy="553219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C0CD030E-D30E-DDB3-5000-0C6CDE59ECBF}"/>
              </a:ext>
            </a:extLst>
          </p:cNvPr>
          <p:cNvGrpSpPr/>
          <p:nvPr/>
        </p:nvGrpSpPr>
        <p:grpSpPr>
          <a:xfrm>
            <a:off x="536912" y="243904"/>
            <a:ext cx="11389791" cy="6332260"/>
            <a:chOff x="536912" y="243904"/>
            <a:chExt cx="11389791" cy="633226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0DD05558-C3DE-F04F-430C-D3E5AD4A8DF2}"/>
                </a:ext>
              </a:extLst>
            </p:cNvPr>
            <p:cNvSpPr/>
            <p:nvPr/>
          </p:nvSpPr>
          <p:spPr>
            <a:xfrm>
              <a:off x="536912" y="243904"/>
              <a:ext cx="350438" cy="340398"/>
            </a:xfrm>
            <a:prstGeom prst="ellipse">
              <a:avLst/>
            </a:prstGeom>
            <a:noFill/>
            <a:ln w="9525">
              <a:solidFill>
                <a:srgbClr val="8E0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358A94A4-FD11-1F4D-9E94-66B3D9E4AA90}"/>
                </a:ext>
              </a:extLst>
            </p:cNvPr>
            <p:cNvCxnSpPr>
              <a:cxnSpLocks/>
            </p:cNvCxnSpPr>
            <p:nvPr/>
          </p:nvCxnSpPr>
          <p:spPr>
            <a:xfrm>
              <a:off x="769251" y="419027"/>
              <a:ext cx="10340183" cy="0"/>
            </a:xfrm>
            <a:prstGeom prst="line">
              <a:avLst/>
            </a:prstGeom>
            <a:solidFill>
              <a:srgbClr val="8E0302"/>
            </a:solidFill>
            <a:ln w="25400">
              <a:solidFill>
                <a:srgbClr val="8E030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E58346B8-5409-8C7C-0745-7499D09D2D2C}"/>
                </a:ext>
              </a:extLst>
            </p:cNvPr>
            <p:cNvSpPr/>
            <p:nvPr/>
          </p:nvSpPr>
          <p:spPr>
            <a:xfrm>
              <a:off x="555754" y="263278"/>
              <a:ext cx="331596" cy="311498"/>
            </a:xfrm>
            <a:prstGeom prst="ellipse">
              <a:avLst/>
            </a:prstGeom>
            <a:solidFill>
              <a:srgbClr val="8E0302"/>
            </a:solidFill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6348FE4C-0253-4560-1976-075B44D1C8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10461" y="1609139"/>
              <a:ext cx="0" cy="4967025"/>
            </a:xfrm>
            <a:prstGeom prst="line">
              <a:avLst/>
            </a:prstGeom>
            <a:solidFill>
              <a:srgbClr val="8E0302"/>
            </a:solidFill>
            <a:ln w="25400">
              <a:solidFill>
                <a:srgbClr val="8E030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8824DF-DF48-83FB-E0C3-522AC50888BC}"/>
                </a:ext>
              </a:extLst>
            </p:cNvPr>
            <p:cNvSpPr/>
            <p:nvPr/>
          </p:nvSpPr>
          <p:spPr>
            <a:xfrm>
              <a:off x="11371119" y="351416"/>
              <a:ext cx="555584" cy="558406"/>
            </a:xfrm>
            <a:prstGeom prst="rect">
              <a:avLst/>
            </a:prstGeom>
            <a:solidFill>
              <a:srgbClr val="98480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3990D9B-F190-0EB0-FE94-A2DFFDB509E1}"/>
                </a:ext>
              </a:extLst>
            </p:cNvPr>
            <p:cNvSpPr/>
            <p:nvPr/>
          </p:nvSpPr>
          <p:spPr>
            <a:xfrm>
              <a:off x="11238036" y="256663"/>
              <a:ext cx="370392" cy="35460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B5B793-19A2-DAA8-7F96-1E4AD8307E51}"/>
                </a:ext>
              </a:extLst>
            </p:cNvPr>
            <p:cNvSpPr/>
            <p:nvPr/>
          </p:nvSpPr>
          <p:spPr>
            <a:xfrm>
              <a:off x="11718401" y="767015"/>
              <a:ext cx="208302" cy="689332"/>
            </a:xfrm>
            <a:prstGeom prst="rect">
              <a:avLst/>
            </a:prstGeom>
            <a:solidFill>
              <a:srgbClr val="E36B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8CC9A0B3-6747-5B77-C9A7-A94ED737E423}"/>
              </a:ext>
            </a:extLst>
          </p:cNvPr>
          <p:cNvSpPr txBox="1"/>
          <p:nvPr/>
        </p:nvSpPr>
        <p:spPr>
          <a:xfrm>
            <a:off x="887350" y="-41925"/>
            <a:ext cx="57007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8E0301"/>
                </a:solidFill>
                <a:latin typeface="Trebuchet MS" panose="020B0703020202090204" pitchFamily="34" charset="0"/>
              </a:rPr>
              <a:t>3 – Les nouveaux horizons de la PPE3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F782A76-918B-4968-C9A4-B091454CCF54}"/>
              </a:ext>
            </a:extLst>
          </p:cNvPr>
          <p:cNvSpPr txBox="1"/>
          <p:nvPr/>
        </p:nvSpPr>
        <p:spPr>
          <a:xfrm>
            <a:off x="721552" y="750803"/>
            <a:ext cx="76204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8E0301"/>
                </a:solidFill>
                <a:latin typeface="Trebuchet MS" panose="020B0703020202090204" pitchFamily="34" charset="0"/>
              </a:rPr>
              <a:t>Maintenir ces dynamiques dans le temps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463D3719-0B63-A443-A2F2-AFDE6C0BF0FA}"/>
              </a:ext>
            </a:extLst>
          </p:cNvPr>
          <p:cNvSpPr txBox="1"/>
          <p:nvPr/>
        </p:nvSpPr>
        <p:spPr>
          <a:xfrm>
            <a:off x="555754" y="1316931"/>
            <a:ext cx="10367756" cy="4755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L’acceptabilité des futurs projets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: la contrainte foncière et la prise en compte des impacts environnementaux des nouveaux projets sont au cœur du développement des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EnR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. Les acteurs de terrain ont intégré ces dimensions dans leur approche, mais des axes sont à développer :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l’engagement des collectivités territoriales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les projets citoyens</a:t>
            </a:r>
          </a:p>
          <a:p>
            <a:pPr marL="742950" lvl="1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l’autoconsommation collective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Préserver l’arrêté S21 sur le PV :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cet arrêté à ouvert le marché des grandes toitures en France. Sa conservation est importante pour préserver le développement de l’un des segments les plus dynamiques </a:t>
            </a:r>
            <a:endParaRPr lang="fr-FR" sz="18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703020202090204" pitchFamily="34" charset="0"/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Poursuivre la </a:t>
            </a:r>
            <a:r>
              <a:rPr lang="fr-F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développement des zones d’accélération des </a:t>
            </a:r>
            <a:r>
              <a:rPr lang="fr-FR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EnR</a:t>
            </a:r>
            <a:r>
              <a:rPr lang="fr-F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: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320 000 zones déjà validées  mais le dispositif a besoin d’une déclinaison régionale de la PPE3 pour être achevé.</a:t>
            </a:r>
            <a:endParaRPr lang="fr-FR" sz="18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703020202090204" pitchFamily="34" charset="0"/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Faciliter le </a:t>
            </a:r>
            <a:r>
              <a:rPr lang="fr-FR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repowering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 éolien terrestre :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lever les contraintes actuelles, notamment le seuil de notabilité des opérations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Ne plus prendre de retard dans le développement de l’éolien en mer 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: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</a:rPr>
              <a:t>Le pacte éolien en mer mise sur 2 GW attribués chaque année à partir de 2025 et d’avoir attribué 20 GW supplémentaires en 2030. La France vise 40 GW installés en 2050.</a:t>
            </a:r>
          </a:p>
        </p:txBody>
      </p:sp>
    </p:spTree>
    <p:extLst>
      <p:ext uri="{BB962C8B-B14F-4D97-AF65-F5344CB8AC3E}">
        <p14:creationId xmlns:p14="http://schemas.microsoft.com/office/powerpoint/2010/main" val="550928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/>
          <p:cNvSpPr txBox="1"/>
          <p:nvPr/>
        </p:nvSpPr>
        <p:spPr>
          <a:xfrm>
            <a:off x="1404591" y="1186734"/>
            <a:ext cx="5829032" cy="2262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fr-FR" sz="2400" b="1" dirty="0">
                <a:latin typeface="+mj-lt"/>
              </a:rPr>
              <a:t>Le baromètre est téléchargeable sur les sites :</a:t>
            </a:r>
          </a:p>
          <a:p>
            <a:pPr>
              <a:spcAft>
                <a:spcPts val="1800"/>
              </a:spcAft>
            </a:pPr>
            <a:r>
              <a:rPr lang="fr-FR" sz="2400" b="1" dirty="0">
                <a:latin typeface="+mj-lt"/>
                <a:hlinkClick r:id="rId3"/>
              </a:rPr>
              <a:t>www.energies-renouvelables.org</a:t>
            </a:r>
            <a:endParaRPr lang="fr-FR" sz="2400" b="1" dirty="0">
              <a:latin typeface="+mj-lt"/>
            </a:endParaRPr>
          </a:p>
          <a:p>
            <a:pPr>
              <a:spcAft>
                <a:spcPts val="1800"/>
              </a:spcAft>
            </a:pPr>
            <a:r>
              <a:rPr lang="fr-FR" sz="2400" b="1" dirty="0">
                <a:latin typeface="+mj-lt"/>
                <a:hlinkClick r:id="rId4"/>
              </a:rPr>
              <a:t>www.fnccr.asso.fr</a:t>
            </a:r>
            <a:endParaRPr lang="fr-FR" sz="2400" b="1" dirty="0">
              <a:latin typeface="+mj-lt"/>
            </a:endParaRPr>
          </a:p>
          <a:p>
            <a:pPr>
              <a:spcAft>
                <a:spcPts val="1800"/>
              </a:spcAft>
            </a:pPr>
            <a:r>
              <a:rPr lang="fr-FR" sz="2400" b="1" dirty="0">
                <a:latin typeface="+mj-lt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0C8C81C-177A-B1F0-3AF2-0C776DE0E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3350" y="1609139"/>
            <a:ext cx="3022522" cy="431659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11299AF-DD04-02B6-D2E4-7811C97B7B8E}"/>
              </a:ext>
            </a:extLst>
          </p:cNvPr>
          <p:cNvGrpSpPr/>
          <p:nvPr/>
        </p:nvGrpSpPr>
        <p:grpSpPr>
          <a:xfrm>
            <a:off x="536912" y="243904"/>
            <a:ext cx="11389791" cy="6332260"/>
            <a:chOff x="536912" y="243904"/>
            <a:chExt cx="11389791" cy="6332260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6EB2802D-0B4C-6432-688F-41A7CFA35294}"/>
                </a:ext>
              </a:extLst>
            </p:cNvPr>
            <p:cNvSpPr/>
            <p:nvPr/>
          </p:nvSpPr>
          <p:spPr>
            <a:xfrm>
              <a:off x="536912" y="243904"/>
              <a:ext cx="350438" cy="340398"/>
            </a:xfrm>
            <a:prstGeom prst="ellipse">
              <a:avLst/>
            </a:prstGeom>
            <a:noFill/>
            <a:ln w="9525">
              <a:solidFill>
                <a:srgbClr val="8E0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4D93C3C0-E8A7-D1C9-2B6D-B07978F7D587}"/>
                </a:ext>
              </a:extLst>
            </p:cNvPr>
            <p:cNvCxnSpPr>
              <a:cxnSpLocks/>
            </p:cNvCxnSpPr>
            <p:nvPr/>
          </p:nvCxnSpPr>
          <p:spPr>
            <a:xfrm>
              <a:off x="769251" y="419027"/>
              <a:ext cx="10340183" cy="0"/>
            </a:xfrm>
            <a:prstGeom prst="line">
              <a:avLst/>
            </a:prstGeom>
            <a:solidFill>
              <a:srgbClr val="8E0302"/>
            </a:solidFill>
            <a:ln w="25400">
              <a:solidFill>
                <a:srgbClr val="8E030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70E01CC8-A97A-D98D-A8DE-D624B239E9C6}"/>
                </a:ext>
              </a:extLst>
            </p:cNvPr>
            <p:cNvSpPr/>
            <p:nvPr/>
          </p:nvSpPr>
          <p:spPr>
            <a:xfrm>
              <a:off x="555754" y="263278"/>
              <a:ext cx="331596" cy="311498"/>
            </a:xfrm>
            <a:prstGeom prst="ellipse">
              <a:avLst/>
            </a:prstGeom>
            <a:solidFill>
              <a:srgbClr val="8E0302"/>
            </a:solidFill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3D7E711C-82FB-9E7E-9B6F-C9CADB94E3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10461" y="1609139"/>
              <a:ext cx="0" cy="4967025"/>
            </a:xfrm>
            <a:prstGeom prst="line">
              <a:avLst/>
            </a:prstGeom>
            <a:solidFill>
              <a:srgbClr val="8E0302"/>
            </a:solidFill>
            <a:ln w="25400">
              <a:solidFill>
                <a:srgbClr val="8E030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D7BDBE-A14D-4735-13F8-28155427226A}"/>
                </a:ext>
              </a:extLst>
            </p:cNvPr>
            <p:cNvSpPr/>
            <p:nvPr/>
          </p:nvSpPr>
          <p:spPr>
            <a:xfrm>
              <a:off x="11371119" y="351416"/>
              <a:ext cx="555584" cy="558406"/>
            </a:xfrm>
            <a:prstGeom prst="rect">
              <a:avLst/>
            </a:prstGeom>
            <a:solidFill>
              <a:srgbClr val="98480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5CF938C-3C57-AA91-C4A0-6D68B19C001F}"/>
                </a:ext>
              </a:extLst>
            </p:cNvPr>
            <p:cNvSpPr/>
            <p:nvPr/>
          </p:nvSpPr>
          <p:spPr>
            <a:xfrm>
              <a:off x="11238036" y="256663"/>
              <a:ext cx="370392" cy="35460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7DC611A-20F9-A246-FB99-C8741987BCDC}"/>
                </a:ext>
              </a:extLst>
            </p:cNvPr>
            <p:cNvSpPr/>
            <p:nvPr/>
          </p:nvSpPr>
          <p:spPr>
            <a:xfrm>
              <a:off x="11718401" y="767015"/>
              <a:ext cx="208302" cy="689332"/>
            </a:xfrm>
            <a:prstGeom prst="rect">
              <a:avLst/>
            </a:prstGeom>
            <a:solidFill>
              <a:srgbClr val="E36B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862562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c plein 1">
            <a:extLst>
              <a:ext uri="{FF2B5EF4-FFF2-40B4-BE49-F238E27FC236}">
                <a16:creationId xmlns:a16="http://schemas.microsoft.com/office/drawing/2014/main" id="{E1BC528E-0E43-7A67-3E93-03F9E155C4FA}"/>
              </a:ext>
            </a:extLst>
          </p:cNvPr>
          <p:cNvSpPr/>
          <p:nvPr/>
        </p:nvSpPr>
        <p:spPr>
          <a:xfrm rot="16200000">
            <a:off x="3137769" y="479027"/>
            <a:ext cx="5411096" cy="5626249"/>
          </a:xfrm>
          <a:prstGeom prst="blockArc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Arc plein 2">
            <a:extLst>
              <a:ext uri="{FF2B5EF4-FFF2-40B4-BE49-F238E27FC236}">
                <a16:creationId xmlns:a16="http://schemas.microsoft.com/office/drawing/2014/main" id="{56B4E90A-812E-D8F4-BCB6-97135455D8AB}"/>
              </a:ext>
            </a:extLst>
          </p:cNvPr>
          <p:cNvSpPr/>
          <p:nvPr/>
        </p:nvSpPr>
        <p:spPr>
          <a:xfrm rot="16200000" flipV="1">
            <a:off x="3269997" y="611256"/>
            <a:ext cx="5411096" cy="5361790"/>
          </a:xfrm>
          <a:prstGeom prst="blockArc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4C2AEF4-4725-1E75-6B4B-65626918C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612" y="2531543"/>
            <a:ext cx="2337571" cy="147960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72AAEB7-99A3-490A-3F6B-3F755976A5E2}"/>
              </a:ext>
            </a:extLst>
          </p:cNvPr>
          <p:cNvSpPr txBox="1"/>
          <p:nvPr/>
        </p:nvSpPr>
        <p:spPr>
          <a:xfrm>
            <a:off x="2967132" y="6166293"/>
            <a:ext cx="58898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 err="1">
                <a:latin typeface="Trebuchet MS" panose="020B0703020202090204" pitchFamily="34" charset="0"/>
              </a:rPr>
              <a:t>www.energies-renouvelables.org</a:t>
            </a:r>
            <a:endParaRPr lang="fr-FR" sz="2400" b="1" dirty="0">
              <a:latin typeface="Trebuchet MS" panose="020B070302020209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A473332-E045-7692-91F9-1259FAD7B533}"/>
              </a:ext>
            </a:extLst>
          </p:cNvPr>
          <p:cNvSpPr txBox="1"/>
          <p:nvPr/>
        </p:nvSpPr>
        <p:spPr>
          <a:xfrm>
            <a:off x="3747290" y="1389081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Trebuchet MS" panose="020B0703020202090204" pitchFamily="34" charset="0"/>
              </a:rPr>
              <a:t>Bureau d’études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6D9BC7E-54DF-1325-0866-3332D2587E82}"/>
              </a:ext>
            </a:extLst>
          </p:cNvPr>
          <p:cNvSpPr txBox="1"/>
          <p:nvPr/>
        </p:nvSpPr>
        <p:spPr>
          <a:xfrm>
            <a:off x="6432331" y="1389081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Trebuchet MS" panose="020B0703020202090204" pitchFamily="34" charset="0"/>
              </a:rPr>
              <a:t>Édition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75F038B-C75A-E8B5-52ED-65EB92184B04}"/>
              </a:ext>
            </a:extLst>
          </p:cNvPr>
          <p:cNvSpPr txBox="1"/>
          <p:nvPr/>
        </p:nvSpPr>
        <p:spPr>
          <a:xfrm>
            <a:off x="3174937" y="74202"/>
            <a:ext cx="5601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Trebuchet MS" panose="020B0703020202090204" pitchFamily="34" charset="0"/>
              </a:rPr>
              <a:t>Les deux activités de l’association </a:t>
            </a:r>
            <a:r>
              <a:rPr lang="fr-FR" sz="2000" b="1" dirty="0" err="1">
                <a:latin typeface="Trebuchet MS" panose="020B0703020202090204" pitchFamily="34" charset="0"/>
              </a:rPr>
              <a:t>Observ’ER</a:t>
            </a:r>
            <a:endParaRPr lang="fr-FR" sz="2000" b="1" dirty="0">
              <a:latin typeface="Trebuchet MS" panose="020B0703020202090204" pitchFamily="34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50576C76-AB43-DBB8-A539-161C5E085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252" y="4565599"/>
            <a:ext cx="1504831" cy="213306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0280149-E524-9DCB-4B23-95F82B613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4658" y="2942897"/>
            <a:ext cx="1806671" cy="85740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6E90BC7-2666-DF8F-85A6-B4EB01FE7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605" y="257836"/>
            <a:ext cx="1497274" cy="211668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6FE974A-D6DD-B5D0-B1EF-812D5DB2E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0605" y="191646"/>
            <a:ext cx="1538341" cy="21969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E0E84B3-102A-327F-D549-CB67764639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980" y="2531543"/>
            <a:ext cx="1453412" cy="203713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1DA81D6-6856-2CDD-6064-96F25848AB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2781" y="2454147"/>
            <a:ext cx="1605072" cy="223277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DFAEA47-0847-A23B-43D6-B185911BA7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5508" y="3991561"/>
            <a:ext cx="1936896" cy="275336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E7FC7FB-540A-559C-61C8-812C5044D2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5135" y="122507"/>
            <a:ext cx="1776194" cy="249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53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453837-9033-D514-CA09-4CD9513BA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0017" y="2298191"/>
            <a:ext cx="2728019" cy="38960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D86DC36-CAED-30EC-9B25-D402DD207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9082" y="592238"/>
            <a:ext cx="4075207" cy="6035039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5BE4EE15-A8D9-BE1B-88AF-8E646A272849}"/>
              </a:ext>
            </a:extLst>
          </p:cNvPr>
          <p:cNvGrpSpPr/>
          <p:nvPr/>
        </p:nvGrpSpPr>
        <p:grpSpPr>
          <a:xfrm>
            <a:off x="1150699" y="2298191"/>
            <a:ext cx="2853241" cy="1992719"/>
            <a:chOff x="649421" y="1491653"/>
            <a:chExt cx="2853241" cy="1992719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CA85278-4510-F2C9-DAA4-42A2B8D84CF1}"/>
                </a:ext>
              </a:extLst>
            </p:cNvPr>
            <p:cNvSpPr txBox="1"/>
            <p:nvPr/>
          </p:nvSpPr>
          <p:spPr>
            <a:xfrm>
              <a:off x="649421" y="1491653"/>
              <a:ext cx="1927625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fr-FR" dirty="0"/>
                <a:t>Synthèse des </a:t>
              </a:r>
              <a:r>
                <a:rPr lang="fr-FR" dirty="0" err="1"/>
                <a:t>EnR</a:t>
              </a:r>
              <a:r>
                <a:rPr lang="fr-FR" dirty="0"/>
                <a:t> électriques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FR" sz="1600" dirty="0"/>
                <a:t>Indicateurs énergétiques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FR" sz="1600" dirty="0"/>
                <a:t>Emplois et C.A</a:t>
              </a:r>
            </a:p>
            <a:p>
              <a:endParaRPr lang="fr-FR" sz="1600" dirty="0"/>
            </a:p>
          </p:txBody>
        </p: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E3A90720-DD82-47C9-71D2-07A922EFD756}"/>
                </a:ext>
              </a:extLst>
            </p:cNvPr>
            <p:cNvCxnSpPr/>
            <p:nvPr/>
          </p:nvCxnSpPr>
          <p:spPr>
            <a:xfrm flipH="1" flipV="1">
              <a:off x="2867660" y="2360326"/>
              <a:ext cx="635002" cy="1124046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71834A45-A939-F1F9-841E-398890364067}"/>
                </a:ext>
              </a:extLst>
            </p:cNvPr>
            <p:cNvCxnSpPr/>
            <p:nvPr/>
          </p:nvCxnSpPr>
          <p:spPr>
            <a:xfrm flipH="1">
              <a:off x="2550160" y="2360326"/>
              <a:ext cx="317500" cy="0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C93F4E8-E755-FF62-6057-A46425EB19AD}"/>
              </a:ext>
            </a:extLst>
          </p:cNvPr>
          <p:cNvGrpSpPr/>
          <p:nvPr/>
        </p:nvGrpSpPr>
        <p:grpSpPr>
          <a:xfrm>
            <a:off x="1468744" y="4353827"/>
            <a:ext cx="2487948" cy="1709169"/>
            <a:chOff x="977627" y="3542310"/>
            <a:chExt cx="2487948" cy="1709169"/>
          </a:xfrm>
        </p:grpSpPr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A31E4689-FF0F-F6F0-F11B-EC40EEE098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95092" y="3974242"/>
              <a:ext cx="570483" cy="1277237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318F32C0-64FE-CEBE-5F05-BACB4D402B30}"/>
                </a:ext>
              </a:extLst>
            </p:cNvPr>
            <p:cNvCxnSpPr/>
            <p:nvPr/>
          </p:nvCxnSpPr>
          <p:spPr>
            <a:xfrm flipH="1">
              <a:off x="2577592" y="3974242"/>
              <a:ext cx="317500" cy="0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F9E2D59-D1C3-E9C9-8403-FDB39EDA92DE}"/>
                </a:ext>
              </a:extLst>
            </p:cNvPr>
            <p:cNvSpPr txBox="1"/>
            <p:nvPr/>
          </p:nvSpPr>
          <p:spPr>
            <a:xfrm>
              <a:off x="977627" y="3542310"/>
              <a:ext cx="15999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Données régionales  détaillées par filière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E8DF50C-1BB3-70ED-7C13-7610BA577E79}"/>
              </a:ext>
            </a:extLst>
          </p:cNvPr>
          <p:cNvGrpSpPr/>
          <p:nvPr/>
        </p:nvGrpSpPr>
        <p:grpSpPr>
          <a:xfrm>
            <a:off x="6773965" y="1345060"/>
            <a:ext cx="2902596" cy="1426454"/>
            <a:chOff x="6881368" y="758962"/>
            <a:chExt cx="2902596" cy="1426454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87F99F8-2FAE-1996-8BA5-02BF5CD32E63}"/>
                </a:ext>
              </a:extLst>
            </p:cNvPr>
            <p:cNvSpPr txBox="1"/>
            <p:nvPr/>
          </p:nvSpPr>
          <p:spPr>
            <a:xfrm>
              <a:off x="8142223" y="758962"/>
              <a:ext cx="16417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8 filières en détail </a:t>
              </a:r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09006770-BB27-DD5F-08BA-5B32FB7FCB5C}"/>
                </a:ext>
              </a:extLst>
            </p:cNvPr>
            <p:cNvCxnSpPr/>
            <p:nvPr/>
          </p:nvCxnSpPr>
          <p:spPr>
            <a:xfrm flipV="1">
              <a:off x="6881368" y="1029716"/>
              <a:ext cx="889000" cy="1155700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3ACA8741-6161-80E3-D187-92DBF4BC1F2B}"/>
                </a:ext>
              </a:extLst>
            </p:cNvPr>
            <p:cNvCxnSpPr/>
            <p:nvPr/>
          </p:nvCxnSpPr>
          <p:spPr>
            <a:xfrm>
              <a:off x="7767574" y="1030097"/>
              <a:ext cx="317500" cy="0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515C945D-15BF-4733-3FBC-C5F7CC9A5AF9}"/>
              </a:ext>
            </a:extLst>
          </p:cNvPr>
          <p:cNvGrpSpPr/>
          <p:nvPr/>
        </p:nvGrpSpPr>
        <p:grpSpPr>
          <a:xfrm>
            <a:off x="536912" y="243904"/>
            <a:ext cx="11389791" cy="6332260"/>
            <a:chOff x="536912" y="243904"/>
            <a:chExt cx="11389791" cy="6332260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DAA99117-7706-6D1D-CEE6-38A7BCDA6C3E}"/>
                </a:ext>
              </a:extLst>
            </p:cNvPr>
            <p:cNvSpPr/>
            <p:nvPr/>
          </p:nvSpPr>
          <p:spPr>
            <a:xfrm>
              <a:off x="536912" y="243904"/>
              <a:ext cx="350438" cy="340398"/>
            </a:xfrm>
            <a:prstGeom prst="ellipse">
              <a:avLst/>
            </a:prstGeom>
            <a:noFill/>
            <a:ln w="9525">
              <a:solidFill>
                <a:srgbClr val="8E0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6D580964-5EC4-835A-D8F9-1417F8349EC4}"/>
                </a:ext>
              </a:extLst>
            </p:cNvPr>
            <p:cNvCxnSpPr>
              <a:cxnSpLocks/>
            </p:cNvCxnSpPr>
            <p:nvPr/>
          </p:nvCxnSpPr>
          <p:spPr>
            <a:xfrm>
              <a:off x="769251" y="419027"/>
              <a:ext cx="10340183" cy="0"/>
            </a:xfrm>
            <a:prstGeom prst="line">
              <a:avLst/>
            </a:prstGeom>
            <a:solidFill>
              <a:srgbClr val="8E0302"/>
            </a:solidFill>
            <a:ln w="25400">
              <a:solidFill>
                <a:srgbClr val="8E030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1E9ED8FF-30EB-0B0D-D036-14D5FA3D2808}"/>
                </a:ext>
              </a:extLst>
            </p:cNvPr>
            <p:cNvSpPr/>
            <p:nvPr/>
          </p:nvSpPr>
          <p:spPr>
            <a:xfrm>
              <a:off x="555754" y="263278"/>
              <a:ext cx="331596" cy="311498"/>
            </a:xfrm>
            <a:prstGeom prst="ellipse">
              <a:avLst/>
            </a:prstGeom>
            <a:solidFill>
              <a:srgbClr val="8E0302"/>
            </a:solidFill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640522DA-AC30-241B-CE7E-77BC0E500E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10461" y="1609139"/>
              <a:ext cx="0" cy="4967025"/>
            </a:xfrm>
            <a:prstGeom prst="line">
              <a:avLst/>
            </a:prstGeom>
            <a:solidFill>
              <a:srgbClr val="8E0302"/>
            </a:solidFill>
            <a:ln w="25400">
              <a:solidFill>
                <a:srgbClr val="8E030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717EF39-F754-C8CF-64B2-EBD7DD897D8A}"/>
                </a:ext>
              </a:extLst>
            </p:cNvPr>
            <p:cNvSpPr/>
            <p:nvPr/>
          </p:nvSpPr>
          <p:spPr>
            <a:xfrm>
              <a:off x="11371119" y="351416"/>
              <a:ext cx="555584" cy="558406"/>
            </a:xfrm>
            <a:prstGeom prst="rect">
              <a:avLst/>
            </a:prstGeom>
            <a:solidFill>
              <a:srgbClr val="98480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6FF934E-E39E-A1BD-FFFF-258F970D8DAD}"/>
                </a:ext>
              </a:extLst>
            </p:cNvPr>
            <p:cNvSpPr/>
            <p:nvPr/>
          </p:nvSpPr>
          <p:spPr>
            <a:xfrm>
              <a:off x="11238036" y="256663"/>
              <a:ext cx="370392" cy="35460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A704FB1-4376-0384-FDE3-0BB74AB2EC32}"/>
                </a:ext>
              </a:extLst>
            </p:cNvPr>
            <p:cNvSpPr/>
            <p:nvPr/>
          </p:nvSpPr>
          <p:spPr>
            <a:xfrm>
              <a:off x="11718401" y="767015"/>
              <a:ext cx="208302" cy="689332"/>
            </a:xfrm>
            <a:prstGeom prst="rect">
              <a:avLst/>
            </a:prstGeom>
            <a:solidFill>
              <a:srgbClr val="E36B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564700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5508409F-4717-138C-219B-14E54A1B18AA}"/>
              </a:ext>
            </a:extLst>
          </p:cNvPr>
          <p:cNvGrpSpPr/>
          <p:nvPr/>
        </p:nvGrpSpPr>
        <p:grpSpPr>
          <a:xfrm>
            <a:off x="536912" y="243904"/>
            <a:ext cx="11389791" cy="6332260"/>
            <a:chOff x="536912" y="243904"/>
            <a:chExt cx="11389791" cy="6332260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BBF37BD2-229D-A1D8-2A58-7DFA4BCD2DEE}"/>
                </a:ext>
              </a:extLst>
            </p:cNvPr>
            <p:cNvSpPr/>
            <p:nvPr/>
          </p:nvSpPr>
          <p:spPr>
            <a:xfrm>
              <a:off x="536912" y="243904"/>
              <a:ext cx="350438" cy="340398"/>
            </a:xfrm>
            <a:prstGeom prst="ellipse">
              <a:avLst/>
            </a:prstGeom>
            <a:noFill/>
            <a:ln w="9525">
              <a:solidFill>
                <a:srgbClr val="8E0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F8B61324-0C22-562F-8A70-30FF14569457}"/>
                </a:ext>
              </a:extLst>
            </p:cNvPr>
            <p:cNvCxnSpPr>
              <a:cxnSpLocks/>
            </p:cNvCxnSpPr>
            <p:nvPr/>
          </p:nvCxnSpPr>
          <p:spPr>
            <a:xfrm>
              <a:off x="769251" y="419027"/>
              <a:ext cx="10340183" cy="0"/>
            </a:xfrm>
            <a:prstGeom prst="line">
              <a:avLst/>
            </a:prstGeom>
            <a:solidFill>
              <a:srgbClr val="8E0302"/>
            </a:solidFill>
            <a:ln w="25400">
              <a:solidFill>
                <a:srgbClr val="8E030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DB58BD3B-C9F8-DE1A-8618-97C0D292C799}"/>
                </a:ext>
              </a:extLst>
            </p:cNvPr>
            <p:cNvSpPr/>
            <p:nvPr/>
          </p:nvSpPr>
          <p:spPr>
            <a:xfrm>
              <a:off x="555754" y="263278"/>
              <a:ext cx="331596" cy="311498"/>
            </a:xfrm>
            <a:prstGeom prst="ellipse">
              <a:avLst/>
            </a:prstGeom>
            <a:solidFill>
              <a:srgbClr val="8E0302"/>
            </a:solidFill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C38A54EA-7066-74A4-0F8F-92DDC4779C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10461" y="1609139"/>
              <a:ext cx="0" cy="4967025"/>
            </a:xfrm>
            <a:prstGeom prst="line">
              <a:avLst/>
            </a:prstGeom>
            <a:solidFill>
              <a:srgbClr val="8E0302"/>
            </a:solidFill>
            <a:ln w="25400">
              <a:solidFill>
                <a:srgbClr val="8E030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25758D5-36E1-B357-C088-168E1B88B992}"/>
                </a:ext>
              </a:extLst>
            </p:cNvPr>
            <p:cNvSpPr/>
            <p:nvPr/>
          </p:nvSpPr>
          <p:spPr>
            <a:xfrm>
              <a:off x="11371119" y="351416"/>
              <a:ext cx="555584" cy="558406"/>
            </a:xfrm>
            <a:prstGeom prst="rect">
              <a:avLst/>
            </a:prstGeom>
            <a:solidFill>
              <a:srgbClr val="98480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7A8EBA9-7EBD-65F0-3761-3CE56502D453}"/>
                </a:ext>
              </a:extLst>
            </p:cNvPr>
            <p:cNvSpPr/>
            <p:nvPr/>
          </p:nvSpPr>
          <p:spPr>
            <a:xfrm>
              <a:off x="11238036" y="256663"/>
              <a:ext cx="370392" cy="35460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7B7F25F-CA94-860A-C3C7-564E254E268B}"/>
                </a:ext>
              </a:extLst>
            </p:cNvPr>
            <p:cNvSpPr/>
            <p:nvPr/>
          </p:nvSpPr>
          <p:spPr>
            <a:xfrm>
              <a:off x="11718401" y="767015"/>
              <a:ext cx="208302" cy="689332"/>
            </a:xfrm>
            <a:prstGeom prst="rect">
              <a:avLst/>
            </a:prstGeom>
            <a:solidFill>
              <a:srgbClr val="E36B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F815CBF8-06D0-BB30-5F7C-805E1315B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745" y="795647"/>
            <a:ext cx="2558226" cy="194594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36D4FE7-B2A6-3308-A7C9-CC23377599C2}"/>
              </a:ext>
            </a:extLst>
          </p:cNvPr>
          <p:cNvSpPr txBox="1"/>
          <p:nvPr/>
        </p:nvSpPr>
        <p:spPr>
          <a:xfrm>
            <a:off x="6151174" y="466471"/>
            <a:ext cx="2916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2E75B6"/>
                </a:solidFill>
              </a:rPr>
              <a:t>Capacités renouvelables électriques</a:t>
            </a:r>
          </a:p>
          <a:p>
            <a:pPr algn="ctr"/>
            <a:r>
              <a:rPr lang="fr-FR" sz="1200" b="1" dirty="0">
                <a:solidFill>
                  <a:srgbClr val="CD1518"/>
                </a:solidFill>
              </a:rPr>
              <a:t>au 30 septembre 2024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44117FF4-9C8A-F62E-CADA-C0EF9D5B1B81}"/>
              </a:ext>
            </a:extLst>
          </p:cNvPr>
          <p:cNvGrpSpPr/>
          <p:nvPr/>
        </p:nvGrpSpPr>
        <p:grpSpPr>
          <a:xfrm>
            <a:off x="1763122" y="2499747"/>
            <a:ext cx="8974939" cy="4358965"/>
            <a:chOff x="1763122" y="2712406"/>
            <a:chExt cx="8974939" cy="435896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87AC88B-AC9E-6BBF-49C5-67B369403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49" y="2947496"/>
              <a:ext cx="4649467" cy="4123875"/>
            </a:xfrm>
            <a:prstGeom prst="rect">
              <a:avLst/>
            </a:prstGeom>
          </p:spPr>
        </p:pic>
        <p:sp>
          <p:nvSpPr>
            <p:cNvPr id="8" name="Arc 7">
              <a:extLst>
                <a:ext uri="{FF2B5EF4-FFF2-40B4-BE49-F238E27FC236}">
                  <a16:creationId xmlns:a16="http://schemas.microsoft.com/office/drawing/2014/main" id="{448AF6AC-3607-5950-349B-A058A3660F9A}"/>
                </a:ext>
              </a:extLst>
            </p:cNvPr>
            <p:cNvSpPr/>
            <p:nvPr/>
          </p:nvSpPr>
          <p:spPr>
            <a:xfrm rot="4635709" flipV="1">
              <a:off x="3845565" y="4148909"/>
              <a:ext cx="1691457" cy="2663348"/>
            </a:xfrm>
            <a:prstGeom prst="arc">
              <a:avLst/>
            </a:prstGeom>
            <a:ln w="15875">
              <a:solidFill>
                <a:srgbClr val="CD15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3D494BB9-6A62-02A4-FE39-6D718039187D}"/>
                </a:ext>
              </a:extLst>
            </p:cNvPr>
            <p:cNvSpPr txBox="1"/>
            <p:nvPr/>
          </p:nvSpPr>
          <p:spPr>
            <a:xfrm>
              <a:off x="2352149" y="5077320"/>
              <a:ext cx="19145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CD1518"/>
                  </a:solidFill>
                </a:rPr>
                <a:t>29,9 % </a:t>
              </a:r>
              <a:r>
                <a:rPr lang="fr-FR" sz="1200" dirty="0">
                  <a:solidFill>
                    <a:srgbClr val="2E75B6"/>
                  </a:solidFill>
                </a:rPr>
                <a:t>de la consommation électrique du pays en 2023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43DB1DFD-7597-1DD3-0E81-0DF0802FDCB9}"/>
                </a:ext>
              </a:extLst>
            </p:cNvPr>
            <p:cNvSpPr txBox="1"/>
            <p:nvPr/>
          </p:nvSpPr>
          <p:spPr>
            <a:xfrm>
              <a:off x="8405243" y="3395921"/>
              <a:ext cx="233281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CD1518"/>
                  </a:solidFill>
                </a:rPr>
                <a:t>+ 6 GW</a:t>
              </a:r>
              <a:r>
                <a:rPr lang="fr-FR" sz="1400" dirty="0">
                  <a:solidFill>
                    <a:srgbClr val="2E75B6"/>
                  </a:solidFill>
                </a:rPr>
                <a:t> </a:t>
              </a:r>
              <a:r>
                <a:rPr lang="fr-FR" sz="1200" dirty="0">
                  <a:solidFill>
                    <a:srgbClr val="2E75B6"/>
                  </a:solidFill>
                </a:rPr>
                <a:t>des «électriques capacités renouvelables en 2024</a:t>
              </a:r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DBC6B596-6782-BF0F-1FCD-2D8D24B1F984}"/>
                </a:ext>
              </a:extLst>
            </p:cNvPr>
            <p:cNvSpPr/>
            <p:nvPr/>
          </p:nvSpPr>
          <p:spPr>
            <a:xfrm rot="4745453">
              <a:off x="6317605" y="2633745"/>
              <a:ext cx="420989" cy="1377925"/>
            </a:xfrm>
            <a:prstGeom prst="arc">
              <a:avLst/>
            </a:prstGeom>
            <a:ln w="15875">
              <a:solidFill>
                <a:srgbClr val="CD15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ED854359-CFB8-29BF-B4B8-AEDA50DD8293}"/>
                </a:ext>
              </a:extLst>
            </p:cNvPr>
            <p:cNvSpPr txBox="1"/>
            <p:nvPr/>
          </p:nvSpPr>
          <p:spPr>
            <a:xfrm>
              <a:off x="1763122" y="3237229"/>
              <a:ext cx="234405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CD1518"/>
                  </a:solidFill>
                </a:rPr>
                <a:t>148 TWh en 2024</a:t>
              </a:r>
            </a:p>
            <a:p>
              <a:pPr algn="ctr"/>
              <a:r>
                <a:rPr lang="fr-FR" sz="1200" dirty="0">
                  <a:solidFill>
                    <a:srgbClr val="2E75B6"/>
                  </a:solidFill>
                </a:rPr>
                <a:t>Record de production électrique renouvelable du pays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17FA1AE9-8B0B-65B1-D418-4C04AF87BC90}"/>
                </a:ext>
              </a:extLst>
            </p:cNvPr>
            <p:cNvSpPr txBox="1"/>
            <p:nvPr/>
          </p:nvSpPr>
          <p:spPr>
            <a:xfrm>
              <a:off x="6115881" y="2712406"/>
              <a:ext cx="234405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2E75B6"/>
                  </a:solidFill>
                </a:rPr>
                <a:t>Un parc de </a:t>
              </a:r>
              <a:r>
                <a:rPr lang="fr-FR" sz="1400" b="1" dirty="0">
                  <a:solidFill>
                    <a:srgbClr val="CD1518"/>
                  </a:solidFill>
                </a:rPr>
                <a:t>78,5 GW </a:t>
              </a:r>
              <a:endParaRPr lang="fr-FR" sz="1200" b="1" dirty="0">
                <a:solidFill>
                  <a:srgbClr val="CD1518"/>
                </a:solidFill>
              </a:endParaRPr>
            </a:p>
            <a:p>
              <a:pPr algn="ctr"/>
              <a:r>
                <a:rPr lang="fr-FR" sz="1200" dirty="0">
                  <a:solidFill>
                    <a:srgbClr val="2E75B6"/>
                  </a:solidFill>
                </a:rPr>
                <a:t>Projection pour fin 2024</a:t>
              </a:r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8C885205-049F-B286-98B4-90269D01EC9A}"/>
                </a:ext>
              </a:extLst>
            </p:cNvPr>
            <p:cNvSpPr/>
            <p:nvPr/>
          </p:nvSpPr>
          <p:spPr>
            <a:xfrm rot="4635709" flipV="1">
              <a:off x="3408452" y="2380129"/>
              <a:ext cx="1691457" cy="2663348"/>
            </a:xfrm>
            <a:prstGeom prst="arc">
              <a:avLst/>
            </a:prstGeom>
            <a:ln w="15875">
              <a:solidFill>
                <a:srgbClr val="CD15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824144AF-E160-4E14-BE06-FD10F11FCAF6}"/>
                </a:ext>
              </a:extLst>
            </p:cNvPr>
            <p:cNvSpPr/>
            <p:nvPr/>
          </p:nvSpPr>
          <p:spPr>
            <a:xfrm rot="5889081">
              <a:off x="7291713" y="2298903"/>
              <a:ext cx="1691457" cy="2825800"/>
            </a:xfrm>
            <a:prstGeom prst="arc">
              <a:avLst/>
            </a:prstGeom>
            <a:ln w="15875">
              <a:solidFill>
                <a:srgbClr val="CD15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E40D9090-B7B3-897A-FC20-94FEF31D3A56}"/>
                </a:ext>
              </a:extLst>
            </p:cNvPr>
            <p:cNvGrpSpPr/>
            <p:nvPr/>
          </p:nvGrpSpPr>
          <p:grpSpPr>
            <a:xfrm>
              <a:off x="4933114" y="5722290"/>
              <a:ext cx="720000" cy="720000"/>
              <a:chOff x="4933114" y="5520269"/>
              <a:chExt cx="720000" cy="720000"/>
            </a:xfrm>
          </p:grpSpPr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E7FBE4CB-114E-DEB2-9657-CFCF5C1E465B}"/>
                  </a:ext>
                </a:extLst>
              </p:cNvPr>
              <p:cNvSpPr/>
              <p:nvPr/>
            </p:nvSpPr>
            <p:spPr>
              <a:xfrm>
                <a:off x="4933114" y="5520269"/>
                <a:ext cx="720000" cy="720000"/>
              </a:xfrm>
              <a:prstGeom prst="ellipse">
                <a:avLst/>
              </a:prstGeom>
              <a:solidFill>
                <a:srgbClr val="CD151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9" name="Image 38">
                <a:extLst>
                  <a:ext uri="{FF2B5EF4-FFF2-40B4-BE49-F238E27FC236}">
                    <a16:creationId xmlns:a16="http://schemas.microsoft.com/office/drawing/2014/main" id="{794BF359-BC74-B6D4-BC40-17A216305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47567" y="5602069"/>
                <a:ext cx="254000" cy="393700"/>
              </a:xfrm>
              <a:prstGeom prst="rect">
                <a:avLst/>
              </a:prstGeom>
            </p:spPr>
          </p:pic>
          <p:sp>
            <p:nvSpPr>
              <p:cNvPr id="40" name="Cylindre 39">
                <a:extLst>
                  <a:ext uri="{FF2B5EF4-FFF2-40B4-BE49-F238E27FC236}">
                    <a16:creationId xmlns:a16="http://schemas.microsoft.com/office/drawing/2014/main" id="{862F28E1-20E7-2BEA-6B09-0F8094FDC58D}"/>
                  </a:ext>
                </a:extLst>
              </p:cNvPr>
              <p:cNvSpPr/>
              <p:nvPr/>
            </p:nvSpPr>
            <p:spPr>
              <a:xfrm>
                <a:off x="5160638" y="5921544"/>
                <a:ext cx="227859" cy="243840"/>
              </a:xfrm>
              <a:prstGeom prst="can">
                <a:avLst/>
              </a:prstGeom>
              <a:solidFill>
                <a:srgbClr val="CD151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14E04FEA-5A45-7290-2419-683483AD6684}"/>
                </a:ext>
              </a:extLst>
            </p:cNvPr>
            <p:cNvSpPr/>
            <p:nvPr/>
          </p:nvSpPr>
          <p:spPr>
            <a:xfrm>
              <a:off x="6760512" y="5763565"/>
              <a:ext cx="720000" cy="720000"/>
            </a:xfrm>
            <a:prstGeom prst="ellipse">
              <a:avLst/>
            </a:prstGeom>
            <a:solidFill>
              <a:srgbClr val="CD15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Freeform 114">
              <a:extLst>
                <a:ext uri="{FF2B5EF4-FFF2-40B4-BE49-F238E27FC236}">
                  <a16:creationId xmlns:a16="http://schemas.microsoft.com/office/drawing/2014/main" id="{9227BB1C-1E19-9AF2-BD37-2D420D6827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82304" y="5894895"/>
              <a:ext cx="503934" cy="457340"/>
            </a:xfrm>
            <a:custGeom>
              <a:avLst/>
              <a:gdLst>
                <a:gd name="T0" fmla="*/ 7171 w 15984"/>
                <a:gd name="T1" fmla="*/ 285 h 12425"/>
                <a:gd name="T2" fmla="*/ 2270 w 15984"/>
                <a:gd name="T3" fmla="*/ 6102 h 12425"/>
                <a:gd name="T4" fmla="*/ 2000 w 15984"/>
                <a:gd name="T5" fmla="*/ 8179 h 12425"/>
                <a:gd name="T6" fmla="*/ 240 w 15984"/>
                <a:gd name="T7" fmla="*/ 9732 h 12425"/>
                <a:gd name="T8" fmla="*/ 240 w 15984"/>
                <a:gd name="T9" fmla="*/ 10579 h 12425"/>
                <a:gd name="T10" fmla="*/ 3816 w 15984"/>
                <a:gd name="T11" fmla="*/ 11907 h 12425"/>
                <a:gd name="T12" fmla="*/ 7801 w 15984"/>
                <a:gd name="T13" fmla="*/ 12150 h 12425"/>
                <a:gd name="T14" fmla="*/ 11663 w 15984"/>
                <a:gd name="T15" fmla="*/ 10722 h 12425"/>
                <a:gd name="T16" fmla="*/ 15798 w 15984"/>
                <a:gd name="T17" fmla="*/ 9249 h 12425"/>
                <a:gd name="T18" fmla="*/ 15654 w 15984"/>
                <a:gd name="T19" fmla="*/ 8430 h 12425"/>
                <a:gd name="T20" fmla="*/ 14992 w 15984"/>
                <a:gd name="T21" fmla="*/ 5367 h 12425"/>
                <a:gd name="T22" fmla="*/ 12184 w 15984"/>
                <a:gd name="T23" fmla="*/ 1098 h 12425"/>
                <a:gd name="T24" fmla="*/ 9364 w 15984"/>
                <a:gd name="T25" fmla="*/ 43 h 12425"/>
                <a:gd name="T26" fmla="*/ 9774 w 15984"/>
                <a:gd name="T27" fmla="*/ 657 h 12425"/>
                <a:gd name="T28" fmla="*/ 12364 w 15984"/>
                <a:gd name="T29" fmla="*/ 1653 h 12425"/>
                <a:gd name="T30" fmla="*/ 14908 w 15984"/>
                <a:gd name="T31" fmla="*/ 7862 h 12425"/>
                <a:gd name="T32" fmla="*/ 13186 w 15984"/>
                <a:gd name="T33" fmla="*/ 8896 h 12425"/>
                <a:gd name="T34" fmla="*/ 5066 w 15984"/>
                <a:gd name="T35" fmla="*/ 9110 h 12425"/>
                <a:gd name="T36" fmla="*/ 6273 w 15984"/>
                <a:gd name="T37" fmla="*/ 3514 h 12425"/>
                <a:gd name="T38" fmla="*/ 9774 w 15984"/>
                <a:gd name="T39" fmla="*/ 657 h 12425"/>
                <a:gd name="T40" fmla="*/ 5120 w 15984"/>
                <a:gd name="T41" fmla="*/ 3539 h 12425"/>
                <a:gd name="T42" fmla="*/ 3830 w 15984"/>
                <a:gd name="T43" fmla="*/ 9058 h 12425"/>
                <a:gd name="T44" fmla="*/ 3402 w 15984"/>
                <a:gd name="T45" fmla="*/ 9467 h 12425"/>
                <a:gd name="T46" fmla="*/ 2413 w 15984"/>
                <a:gd name="T47" fmla="*/ 8313 h 12425"/>
                <a:gd name="T48" fmla="*/ 6789 w 15984"/>
                <a:gd name="T49" fmla="*/ 1038 h 12425"/>
                <a:gd name="T50" fmla="*/ 7198 w 15984"/>
                <a:gd name="T51" fmla="*/ 843 h 12425"/>
                <a:gd name="T52" fmla="*/ 7555 w 15984"/>
                <a:gd name="T53" fmla="*/ 1100 h 12425"/>
                <a:gd name="T54" fmla="*/ 4799 w 15984"/>
                <a:gd name="T55" fmla="*/ 7010 h 12425"/>
                <a:gd name="T56" fmla="*/ 4493 w 15984"/>
                <a:gd name="T57" fmla="*/ 9082 h 12425"/>
                <a:gd name="T58" fmla="*/ 4262 w 15984"/>
                <a:gd name="T59" fmla="*/ 8587 h 12425"/>
                <a:gd name="T60" fmla="*/ 7553 w 15984"/>
                <a:gd name="T61" fmla="*/ 1098 h 12425"/>
                <a:gd name="T62" fmla="*/ 5891 w 15984"/>
                <a:gd name="T63" fmla="*/ 1118 h 12425"/>
                <a:gd name="T64" fmla="*/ 2880 w 15984"/>
                <a:gd name="T65" fmla="*/ 4899 h 12425"/>
                <a:gd name="T66" fmla="*/ 5936 w 15984"/>
                <a:gd name="T67" fmla="*/ 1086 h 12425"/>
                <a:gd name="T68" fmla="*/ 15032 w 15984"/>
                <a:gd name="T69" fmla="*/ 8324 h 12425"/>
                <a:gd name="T70" fmla="*/ 14986 w 15984"/>
                <a:gd name="T71" fmla="*/ 9412 h 12425"/>
                <a:gd name="T72" fmla="*/ 7305 w 15984"/>
                <a:gd name="T73" fmla="*/ 10448 h 12425"/>
                <a:gd name="T74" fmla="*/ 4351 w 15984"/>
                <a:gd name="T75" fmla="*/ 9684 h 12425"/>
                <a:gd name="T76" fmla="*/ 5573 w 15984"/>
                <a:gd name="T77" fmla="*/ 9538 h 12425"/>
                <a:gd name="T78" fmla="*/ 13918 w 15984"/>
                <a:gd name="T79" fmla="*/ 9010 h 12425"/>
                <a:gd name="T80" fmla="*/ 1603 w 15984"/>
                <a:gd name="T81" fmla="*/ 9140 h 12425"/>
                <a:gd name="T82" fmla="*/ 5939 w 15984"/>
                <a:gd name="T83" fmla="*/ 10740 h 12425"/>
                <a:gd name="T84" fmla="*/ 7237 w 15984"/>
                <a:gd name="T85" fmla="*/ 11905 h 12425"/>
                <a:gd name="T86" fmla="*/ 2333 w 15984"/>
                <a:gd name="T87" fmla="*/ 11070 h 12425"/>
                <a:gd name="T88" fmla="*/ 429 w 15984"/>
                <a:gd name="T89" fmla="*/ 10137 h 12425"/>
                <a:gd name="T90" fmla="*/ 1596 w 15984"/>
                <a:gd name="T91" fmla="*/ 9128 h 12425"/>
                <a:gd name="T92" fmla="*/ 1603 w 15984"/>
                <a:gd name="T93" fmla="*/ 9140 h 12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984" h="12425">
                  <a:moveTo>
                    <a:pt x="8893" y="26"/>
                  </a:moveTo>
                  <a:cubicBezTo>
                    <a:pt x="8316" y="84"/>
                    <a:pt x="7738" y="166"/>
                    <a:pt x="7171" y="285"/>
                  </a:cubicBezTo>
                  <a:cubicBezTo>
                    <a:pt x="5841" y="581"/>
                    <a:pt x="4631" y="1356"/>
                    <a:pt x="3786" y="2421"/>
                  </a:cubicBezTo>
                  <a:cubicBezTo>
                    <a:pt x="2945" y="3474"/>
                    <a:pt x="2464" y="4776"/>
                    <a:pt x="2270" y="6102"/>
                  </a:cubicBezTo>
                  <a:cubicBezTo>
                    <a:pt x="2193" y="6572"/>
                    <a:pt x="2185" y="7051"/>
                    <a:pt x="2080" y="7517"/>
                  </a:cubicBezTo>
                  <a:cubicBezTo>
                    <a:pt x="2041" y="7736"/>
                    <a:pt x="2052" y="7964"/>
                    <a:pt x="2000" y="8179"/>
                  </a:cubicBezTo>
                  <a:cubicBezTo>
                    <a:pt x="1915" y="8355"/>
                    <a:pt x="1742" y="8473"/>
                    <a:pt x="1597" y="8599"/>
                  </a:cubicBezTo>
                  <a:cubicBezTo>
                    <a:pt x="1137" y="8968"/>
                    <a:pt x="667" y="9329"/>
                    <a:pt x="240" y="9732"/>
                  </a:cubicBezTo>
                  <a:cubicBezTo>
                    <a:pt x="124" y="9844"/>
                    <a:pt x="13" y="9983"/>
                    <a:pt x="0" y="10149"/>
                  </a:cubicBezTo>
                  <a:cubicBezTo>
                    <a:pt x="22" y="10315"/>
                    <a:pt x="120" y="10465"/>
                    <a:pt x="240" y="10579"/>
                  </a:cubicBezTo>
                  <a:cubicBezTo>
                    <a:pt x="518" y="10809"/>
                    <a:pt x="851" y="10962"/>
                    <a:pt x="1183" y="11101"/>
                  </a:cubicBezTo>
                  <a:cubicBezTo>
                    <a:pt x="2035" y="11446"/>
                    <a:pt x="2933" y="11656"/>
                    <a:pt x="3816" y="11907"/>
                  </a:cubicBezTo>
                  <a:cubicBezTo>
                    <a:pt x="4802" y="12171"/>
                    <a:pt x="5812" y="12425"/>
                    <a:pt x="6840" y="12371"/>
                  </a:cubicBezTo>
                  <a:cubicBezTo>
                    <a:pt x="7171" y="12354"/>
                    <a:pt x="7496" y="12278"/>
                    <a:pt x="7801" y="12150"/>
                  </a:cubicBezTo>
                  <a:cubicBezTo>
                    <a:pt x="8869" y="11771"/>
                    <a:pt x="9908" y="11314"/>
                    <a:pt x="10927" y="10821"/>
                  </a:cubicBezTo>
                  <a:cubicBezTo>
                    <a:pt x="11165" y="10747"/>
                    <a:pt x="11419" y="10770"/>
                    <a:pt x="11663" y="10722"/>
                  </a:cubicBezTo>
                  <a:cubicBezTo>
                    <a:pt x="12717" y="10586"/>
                    <a:pt x="13778" y="10394"/>
                    <a:pt x="14762" y="9980"/>
                  </a:cubicBezTo>
                  <a:cubicBezTo>
                    <a:pt x="15149" y="9809"/>
                    <a:pt x="15546" y="9599"/>
                    <a:pt x="15798" y="9249"/>
                  </a:cubicBezTo>
                  <a:cubicBezTo>
                    <a:pt x="15903" y="9091"/>
                    <a:pt x="15984" y="8892"/>
                    <a:pt x="15935" y="8701"/>
                  </a:cubicBezTo>
                  <a:cubicBezTo>
                    <a:pt x="15879" y="8577"/>
                    <a:pt x="15737" y="8530"/>
                    <a:pt x="15654" y="8430"/>
                  </a:cubicBezTo>
                  <a:cubicBezTo>
                    <a:pt x="15454" y="8247"/>
                    <a:pt x="15255" y="8007"/>
                    <a:pt x="15267" y="7718"/>
                  </a:cubicBezTo>
                  <a:cubicBezTo>
                    <a:pt x="15222" y="6930"/>
                    <a:pt x="15187" y="6133"/>
                    <a:pt x="14992" y="5367"/>
                  </a:cubicBezTo>
                  <a:cubicBezTo>
                    <a:pt x="14712" y="4177"/>
                    <a:pt x="14189" y="3023"/>
                    <a:pt x="13359" y="2118"/>
                  </a:cubicBezTo>
                  <a:cubicBezTo>
                    <a:pt x="13009" y="1732"/>
                    <a:pt x="12610" y="1397"/>
                    <a:pt x="12184" y="1098"/>
                  </a:cubicBezTo>
                  <a:cubicBezTo>
                    <a:pt x="11890" y="842"/>
                    <a:pt x="11534" y="673"/>
                    <a:pt x="11184" y="505"/>
                  </a:cubicBezTo>
                  <a:cubicBezTo>
                    <a:pt x="10612" y="241"/>
                    <a:pt x="9994" y="78"/>
                    <a:pt x="9364" y="43"/>
                  </a:cubicBezTo>
                  <a:cubicBezTo>
                    <a:pt x="9208" y="30"/>
                    <a:pt x="9050" y="0"/>
                    <a:pt x="8893" y="26"/>
                  </a:cubicBezTo>
                  <a:close/>
                  <a:moveTo>
                    <a:pt x="9774" y="657"/>
                  </a:moveTo>
                  <a:cubicBezTo>
                    <a:pt x="10510" y="649"/>
                    <a:pt x="11207" y="947"/>
                    <a:pt x="11825" y="1323"/>
                  </a:cubicBezTo>
                  <a:cubicBezTo>
                    <a:pt x="12022" y="1405"/>
                    <a:pt x="12200" y="1519"/>
                    <a:pt x="12364" y="1653"/>
                  </a:cubicBezTo>
                  <a:cubicBezTo>
                    <a:pt x="13387" y="2441"/>
                    <a:pt x="14110" y="3582"/>
                    <a:pt x="14491" y="4809"/>
                  </a:cubicBezTo>
                  <a:cubicBezTo>
                    <a:pt x="14805" y="5791"/>
                    <a:pt x="14931" y="6832"/>
                    <a:pt x="14908" y="7862"/>
                  </a:cubicBezTo>
                  <a:cubicBezTo>
                    <a:pt x="14875" y="8050"/>
                    <a:pt x="14708" y="8173"/>
                    <a:pt x="14569" y="8292"/>
                  </a:cubicBezTo>
                  <a:cubicBezTo>
                    <a:pt x="14160" y="8592"/>
                    <a:pt x="13668" y="8753"/>
                    <a:pt x="13186" y="8896"/>
                  </a:cubicBezTo>
                  <a:cubicBezTo>
                    <a:pt x="12097" y="9206"/>
                    <a:pt x="10967" y="9330"/>
                    <a:pt x="9839" y="9393"/>
                  </a:cubicBezTo>
                  <a:cubicBezTo>
                    <a:pt x="8244" y="9465"/>
                    <a:pt x="6635" y="9414"/>
                    <a:pt x="5066" y="9110"/>
                  </a:cubicBezTo>
                  <a:cubicBezTo>
                    <a:pt x="5092" y="8976"/>
                    <a:pt x="5054" y="8839"/>
                    <a:pt x="5072" y="8704"/>
                  </a:cubicBezTo>
                  <a:cubicBezTo>
                    <a:pt x="5102" y="6915"/>
                    <a:pt x="5501" y="5128"/>
                    <a:pt x="6273" y="3514"/>
                  </a:cubicBezTo>
                  <a:cubicBezTo>
                    <a:pt x="6700" y="2642"/>
                    <a:pt x="7261" y="1811"/>
                    <a:pt x="8050" y="1232"/>
                  </a:cubicBezTo>
                  <a:cubicBezTo>
                    <a:pt x="8548" y="872"/>
                    <a:pt x="9152" y="641"/>
                    <a:pt x="9774" y="657"/>
                  </a:cubicBezTo>
                  <a:close/>
                  <a:moveTo>
                    <a:pt x="7191" y="848"/>
                  </a:moveTo>
                  <a:cubicBezTo>
                    <a:pt x="6271" y="1535"/>
                    <a:pt x="5616" y="2515"/>
                    <a:pt x="5120" y="3539"/>
                  </a:cubicBezTo>
                  <a:cubicBezTo>
                    <a:pt x="4594" y="4637"/>
                    <a:pt x="4244" y="5816"/>
                    <a:pt x="4029" y="7014"/>
                  </a:cubicBezTo>
                  <a:cubicBezTo>
                    <a:pt x="3911" y="7689"/>
                    <a:pt x="3850" y="8374"/>
                    <a:pt x="3830" y="9058"/>
                  </a:cubicBezTo>
                  <a:cubicBezTo>
                    <a:pt x="3807" y="9235"/>
                    <a:pt x="3739" y="9403"/>
                    <a:pt x="3667" y="9562"/>
                  </a:cubicBezTo>
                  <a:cubicBezTo>
                    <a:pt x="3587" y="9511"/>
                    <a:pt x="3488" y="9506"/>
                    <a:pt x="3402" y="9467"/>
                  </a:cubicBezTo>
                  <a:cubicBezTo>
                    <a:pt x="3011" y="9334"/>
                    <a:pt x="2623" y="9197"/>
                    <a:pt x="2230" y="9070"/>
                  </a:cubicBezTo>
                  <a:cubicBezTo>
                    <a:pt x="2325" y="8828"/>
                    <a:pt x="2433" y="8579"/>
                    <a:pt x="2413" y="8313"/>
                  </a:cubicBezTo>
                  <a:cubicBezTo>
                    <a:pt x="2497" y="6663"/>
                    <a:pt x="3115" y="5073"/>
                    <a:pt x="4012" y="3698"/>
                  </a:cubicBezTo>
                  <a:cubicBezTo>
                    <a:pt x="4723" y="2619"/>
                    <a:pt x="5646" y="1662"/>
                    <a:pt x="6789" y="1038"/>
                  </a:cubicBezTo>
                  <a:cubicBezTo>
                    <a:pt x="6926" y="965"/>
                    <a:pt x="7066" y="897"/>
                    <a:pt x="7207" y="836"/>
                  </a:cubicBezTo>
                  <a:lnTo>
                    <a:pt x="7198" y="843"/>
                  </a:lnTo>
                  <a:lnTo>
                    <a:pt x="7191" y="848"/>
                  </a:lnTo>
                  <a:close/>
                  <a:moveTo>
                    <a:pt x="7555" y="1100"/>
                  </a:moveTo>
                  <a:cubicBezTo>
                    <a:pt x="6804" y="1732"/>
                    <a:pt x="6266" y="2582"/>
                    <a:pt x="5845" y="3461"/>
                  </a:cubicBezTo>
                  <a:cubicBezTo>
                    <a:pt x="5317" y="4582"/>
                    <a:pt x="4989" y="5788"/>
                    <a:pt x="4799" y="7010"/>
                  </a:cubicBezTo>
                  <a:cubicBezTo>
                    <a:pt x="4703" y="7651"/>
                    <a:pt x="4668" y="8302"/>
                    <a:pt x="4661" y="8949"/>
                  </a:cubicBezTo>
                  <a:cubicBezTo>
                    <a:pt x="4628" y="9015"/>
                    <a:pt x="4543" y="9030"/>
                    <a:pt x="4493" y="9082"/>
                  </a:cubicBezTo>
                  <a:cubicBezTo>
                    <a:pt x="4400" y="9146"/>
                    <a:pt x="4310" y="9212"/>
                    <a:pt x="4218" y="9274"/>
                  </a:cubicBezTo>
                  <a:cubicBezTo>
                    <a:pt x="4270" y="9049"/>
                    <a:pt x="4235" y="8815"/>
                    <a:pt x="4262" y="8587"/>
                  </a:cubicBezTo>
                  <a:cubicBezTo>
                    <a:pt x="4366" y="6860"/>
                    <a:pt x="4796" y="5149"/>
                    <a:pt x="5554" y="3594"/>
                  </a:cubicBezTo>
                  <a:cubicBezTo>
                    <a:pt x="6031" y="2635"/>
                    <a:pt x="6665" y="1719"/>
                    <a:pt x="7553" y="1098"/>
                  </a:cubicBezTo>
                  <a:cubicBezTo>
                    <a:pt x="7579" y="1081"/>
                    <a:pt x="7580" y="1079"/>
                    <a:pt x="7555" y="1100"/>
                  </a:cubicBezTo>
                  <a:close/>
                  <a:moveTo>
                    <a:pt x="5891" y="1118"/>
                  </a:moveTo>
                  <a:cubicBezTo>
                    <a:pt x="4762" y="1923"/>
                    <a:pt x="3873" y="3032"/>
                    <a:pt x="3209" y="4241"/>
                  </a:cubicBezTo>
                  <a:cubicBezTo>
                    <a:pt x="3092" y="4456"/>
                    <a:pt x="2983" y="4676"/>
                    <a:pt x="2880" y="4899"/>
                  </a:cubicBezTo>
                  <a:cubicBezTo>
                    <a:pt x="3262" y="3646"/>
                    <a:pt x="3977" y="2472"/>
                    <a:pt x="5021" y="1667"/>
                  </a:cubicBezTo>
                  <a:cubicBezTo>
                    <a:pt x="5307" y="1446"/>
                    <a:pt x="5614" y="1250"/>
                    <a:pt x="5936" y="1086"/>
                  </a:cubicBezTo>
                  <a:lnTo>
                    <a:pt x="5891" y="1118"/>
                  </a:lnTo>
                  <a:close/>
                  <a:moveTo>
                    <a:pt x="15032" y="8324"/>
                  </a:moveTo>
                  <a:cubicBezTo>
                    <a:pt x="15167" y="8532"/>
                    <a:pt x="15335" y="8713"/>
                    <a:pt x="15531" y="8866"/>
                  </a:cubicBezTo>
                  <a:cubicBezTo>
                    <a:pt x="15453" y="9128"/>
                    <a:pt x="15201" y="9273"/>
                    <a:pt x="14986" y="9412"/>
                  </a:cubicBezTo>
                  <a:cubicBezTo>
                    <a:pt x="14264" y="9822"/>
                    <a:pt x="13441" y="9999"/>
                    <a:pt x="12634" y="10162"/>
                  </a:cubicBezTo>
                  <a:cubicBezTo>
                    <a:pt x="10879" y="10487"/>
                    <a:pt x="9084" y="10529"/>
                    <a:pt x="7305" y="10448"/>
                  </a:cubicBezTo>
                  <a:cubicBezTo>
                    <a:pt x="6174" y="10385"/>
                    <a:pt x="5044" y="10247"/>
                    <a:pt x="3945" y="9969"/>
                  </a:cubicBezTo>
                  <a:cubicBezTo>
                    <a:pt x="4083" y="9878"/>
                    <a:pt x="4212" y="9774"/>
                    <a:pt x="4351" y="9684"/>
                  </a:cubicBezTo>
                  <a:cubicBezTo>
                    <a:pt x="4490" y="9582"/>
                    <a:pt x="4624" y="9471"/>
                    <a:pt x="4782" y="9399"/>
                  </a:cubicBezTo>
                  <a:cubicBezTo>
                    <a:pt x="5046" y="9446"/>
                    <a:pt x="5307" y="9502"/>
                    <a:pt x="5573" y="9538"/>
                  </a:cubicBezTo>
                  <a:cubicBezTo>
                    <a:pt x="7265" y="9795"/>
                    <a:pt x="8989" y="9810"/>
                    <a:pt x="10693" y="9669"/>
                  </a:cubicBezTo>
                  <a:cubicBezTo>
                    <a:pt x="11787" y="9566"/>
                    <a:pt x="12884" y="9390"/>
                    <a:pt x="13918" y="9010"/>
                  </a:cubicBezTo>
                  <a:cubicBezTo>
                    <a:pt x="14326" y="8850"/>
                    <a:pt x="14732" y="8650"/>
                    <a:pt x="15032" y="8324"/>
                  </a:cubicBezTo>
                  <a:close/>
                  <a:moveTo>
                    <a:pt x="1603" y="9140"/>
                  </a:moveTo>
                  <a:cubicBezTo>
                    <a:pt x="1828" y="9553"/>
                    <a:pt x="2264" y="9781"/>
                    <a:pt x="2677" y="9966"/>
                  </a:cubicBezTo>
                  <a:cubicBezTo>
                    <a:pt x="3708" y="10416"/>
                    <a:pt x="4831" y="10596"/>
                    <a:pt x="5939" y="10740"/>
                  </a:cubicBezTo>
                  <a:cubicBezTo>
                    <a:pt x="7242" y="10893"/>
                    <a:pt x="8558" y="10909"/>
                    <a:pt x="9869" y="10868"/>
                  </a:cubicBezTo>
                  <a:cubicBezTo>
                    <a:pt x="9009" y="11254"/>
                    <a:pt x="8138" y="11625"/>
                    <a:pt x="7237" y="11905"/>
                  </a:cubicBezTo>
                  <a:cubicBezTo>
                    <a:pt x="6610" y="12042"/>
                    <a:pt x="5962" y="11951"/>
                    <a:pt x="5337" y="11848"/>
                  </a:cubicBezTo>
                  <a:cubicBezTo>
                    <a:pt x="4319" y="11660"/>
                    <a:pt x="3331" y="11340"/>
                    <a:pt x="2333" y="11070"/>
                  </a:cubicBezTo>
                  <a:cubicBezTo>
                    <a:pt x="1732" y="10881"/>
                    <a:pt x="1116" y="10691"/>
                    <a:pt x="591" y="10337"/>
                  </a:cubicBezTo>
                  <a:cubicBezTo>
                    <a:pt x="527" y="10284"/>
                    <a:pt x="437" y="10226"/>
                    <a:pt x="429" y="10137"/>
                  </a:cubicBezTo>
                  <a:cubicBezTo>
                    <a:pt x="464" y="10049"/>
                    <a:pt x="561" y="10013"/>
                    <a:pt x="616" y="9940"/>
                  </a:cubicBezTo>
                  <a:cubicBezTo>
                    <a:pt x="929" y="9656"/>
                    <a:pt x="1261" y="9389"/>
                    <a:pt x="1596" y="9128"/>
                  </a:cubicBezTo>
                  <a:lnTo>
                    <a:pt x="1602" y="9139"/>
                  </a:lnTo>
                  <a:lnTo>
                    <a:pt x="1603" y="914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D99B8590-73EF-64C8-2E64-0A50D110357E}"/>
                </a:ext>
              </a:extLst>
            </p:cNvPr>
            <p:cNvSpPr/>
            <p:nvPr/>
          </p:nvSpPr>
          <p:spPr>
            <a:xfrm rot="5889081">
              <a:off x="6823986" y="4067683"/>
              <a:ext cx="1691457" cy="2825800"/>
            </a:xfrm>
            <a:prstGeom prst="arc">
              <a:avLst/>
            </a:prstGeom>
            <a:ln w="15875">
              <a:solidFill>
                <a:srgbClr val="CD15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6E4B03B3-25C4-95D6-1025-C50872386CEA}"/>
                </a:ext>
              </a:extLst>
            </p:cNvPr>
            <p:cNvSpPr txBox="1"/>
            <p:nvPr/>
          </p:nvSpPr>
          <p:spPr>
            <a:xfrm>
              <a:off x="7878983" y="4984411"/>
              <a:ext cx="27501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CD1518"/>
                  </a:solidFill>
                </a:rPr>
                <a:t>31,7 M€ </a:t>
              </a:r>
              <a:r>
                <a:rPr lang="fr-FR" sz="1200" dirty="0">
                  <a:solidFill>
                    <a:srgbClr val="2E75B6"/>
                  </a:solidFill>
                </a:rPr>
                <a:t>en 2023 +12 % en 1 an</a:t>
              </a:r>
            </a:p>
            <a:p>
              <a:pPr algn="ctr"/>
              <a:endParaRPr lang="fr-FR" sz="1200" dirty="0">
                <a:solidFill>
                  <a:srgbClr val="2E75B6"/>
                </a:solidFill>
              </a:endParaRPr>
            </a:p>
            <a:p>
              <a:pPr algn="ctr"/>
              <a:r>
                <a:rPr lang="fr-FR" sz="1400" b="1" dirty="0">
                  <a:solidFill>
                    <a:srgbClr val="CD1518"/>
                  </a:solidFill>
                </a:rPr>
                <a:t>84 248 ETP </a:t>
              </a:r>
              <a:r>
                <a:rPr lang="fr-FR" sz="1200" dirty="0">
                  <a:solidFill>
                    <a:srgbClr val="2E75B6"/>
                  </a:solidFill>
                </a:rPr>
                <a:t>en 2023 +21 % en 1 an</a:t>
              </a:r>
            </a:p>
          </p:txBody>
        </p:sp>
      </p:grpSp>
      <p:sp>
        <p:nvSpPr>
          <p:cNvPr id="49" name="ZoneTexte 48">
            <a:extLst>
              <a:ext uri="{FF2B5EF4-FFF2-40B4-BE49-F238E27FC236}">
                <a16:creationId xmlns:a16="http://schemas.microsoft.com/office/drawing/2014/main" id="{B3A261A0-D462-520D-6AD9-142C6738DFAF}"/>
              </a:ext>
            </a:extLst>
          </p:cNvPr>
          <p:cNvSpPr txBox="1"/>
          <p:nvPr/>
        </p:nvSpPr>
        <p:spPr>
          <a:xfrm>
            <a:off x="645783" y="1195285"/>
            <a:ext cx="5383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8E0301"/>
                </a:solidFill>
                <a:latin typeface="Trebuchet MS" panose="020B0703020202090204" pitchFamily="34" charset="0"/>
              </a:rPr>
              <a:t>2024 en quelques chiffres</a:t>
            </a:r>
            <a:endParaRPr lang="fr-FR" sz="20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40734CE-A05F-C003-352F-127D4D7264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995" y="2438271"/>
            <a:ext cx="553919" cy="55391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6EE5D9C-0157-7595-089E-A54D3444A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9294" y="2628561"/>
            <a:ext cx="553919" cy="55391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A008209-6F53-A876-47D5-ECE1DFCB6A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2812" y="6162363"/>
            <a:ext cx="874009" cy="553219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E127C3FC-FF89-6244-0997-557F05891EE7}"/>
              </a:ext>
            </a:extLst>
          </p:cNvPr>
          <p:cNvSpPr txBox="1"/>
          <p:nvPr/>
        </p:nvSpPr>
        <p:spPr>
          <a:xfrm>
            <a:off x="928075" y="-2402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8E0301"/>
                </a:solidFill>
                <a:latin typeface="Trebuchet MS" panose="020B0703020202090204" pitchFamily="34" charset="0"/>
              </a:rPr>
              <a:t>1 – 2024 une année record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317874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C041FD33-9981-4662-FE3B-2889CC22BDA8}"/>
              </a:ext>
            </a:extLst>
          </p:cNvPr>
          <p:cNvGrpSpPr/>
          <p:nvPr/>
        </p:nvGrpSpPr>
        <p:grpSpPr>
          <a:xfrm>
            <a:off x="536912" y="243904"/>
            <a:ext cx="11389791" cy="6332260"/>
            <a:chOff x="536912" y="243904"/>
            <a:chExt cx="11389791" cy="633226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D4931DDC-BFEF-5BAC-27C2-73FF0F9ECC6A}"/>
                </a:ext>
              </a:extLst>
            </p:cNvPr>
            <p:cNvSpPr/>
            <p:nvPr/>
          </p:nvSpPr>
          <p:spPr>
            <a:xfrm>
              <a:off x="536912" y="243904"/>
              <a:ext cx="350438" cy="340398"/>
            </a:xfrm>
            <a:prstGeom prst="ellipse">
              <a:avLst/>
            </a:prstGeom>
            <a:noFill/>
            <a:ln w="9525">
              <a:solidFill>
                <a:srgbClr val="8E0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B6A85250-6332-6885-757A-96D14E5BB5B4}"/>
                </a:ext>
              </a:extLst>
            </p:cNvPr>
            <p:cNvCxnSpPr>
              <a:cxnSpLocks/>
            </p:cNvCxnSpPr>
            <p:nvPr/>
          </p:nvCxnSpPr>
          <p:spPr>
            <a:xfrm>
              <a:off x="769251" y="419027"/>
              <a:ext cx="10340183" cy="0"/>
            </a:xfrm>
            <a:prstGeom prst="line">
              <a:avLst/>
            </a:prstGeom>
            <a:solidFill>
              <a:srgbClr val="8E0302"/>
            </a:solidFill>
            <a:ln w="25400">
              <a:solidFill>
                <a:srgbClr val="8E030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09EC560C-44A2-0E1A-1702-33C088B05D64}"/>
                </a:ext>
              </a:extLst>
            </p:cNvPr>
            <p:cNvSpPr/>
            <p:nvPr/>
          </p:nvSpPr>
          <p:spPr>
            <a:xfrm>
              <a:off x="555754" y="263278"/>
              <a:ext cx="331596" cy="311498"/>
            </a:xfrm>
            <a:prstGeom prst="ellipse">
              <a:avLst/>
            </a:prstGeom>
            <a:solidFill>
              <a:srgbClr val="8E0302"/>
            </a:solidFill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E485D439-6478-1D22-6F25-95DB6B59C0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10461" y="1609139"/>
              <a:ext cx="0" cy="4967025"/>
            </a:xfrm>
            <a:prstGeom prst="line">
              <a:avLst/>
            </a:prstGeom>
            <a:solidFill>
              <a:srgbClr val="8E0302"/>
            </a:solidFill>
            <a:ln w="25400">
              <a:solidFill>
                <a:srgbClr val="8E030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54EF7A-0E8A-58B8-F6B4-7611309E90DB}"/>
                </a:ext>
              </a:extLst>
            </p:cNvPr>
            <p:cNvSpPr/>
            <p:nvPr/>
          </p:nvSpPr>
          <p:spPr>
            <a:xfrm>
              <a:off x="11371119" y="351416"/>
              <a:ext cx="555584" cy="558406"/>
            </a:xfrm>
            <a:prstGeom prst="rect">
              <a:avLst/>
            </a:prstGeom>
            <a:solidFill>
              <a:srgbClr val="98480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A464721-877E-79C8-9122-57E0FA04A9CC}"/>
                </a:ext>
              </a:extLst>
            </p:cNvPr>
            <p:cNvSpPr/>
            <p:nvPr/>
          </p:nvSpPr>
          <p:spPr>
            <a:xfrm>
              <a:off x="11238036" y="256663"/>
              <a:ext cx="370392" cy="35460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173C0A-AF82-4DFA-450E-40FA16B0A90D}"/>
                </a:ext>
              </a:extLst>
            </p:cNvPr>
            <p:cNvSpPr/>
            <p:nvPr/>
          </p:nvSpPr>
          <p:spPr>
            <a:xfrm>
              <a:off x="11718401" y="767015"/>
              <a:ext cx="208302" cy="689332"/>
            </a:xfrm>
            <a:prstGeom prst="rect">
              <a:avLst/>
            </a:prstGeom>
            <a:solidFill>
              <a:srgbClr val="E36B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3EC6922C-87ED-6B0A-14BB-EF0EFF191422}"/>
              </a:ext>
            </a:extLst>
          </p:cNvPr>
          <p:cNvSpPr txBox="1"/>
          <p:nvPr/>
        </p:nvSpPr>
        <p:spPr>
          <a:xfrm>
            <a:off x="474832" y="906918"/>
            <a:ext cx="91063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8E0301"/>
                </a:solidFill>
                <a:latin typeface="Trebuchet MS" panose="020B0703020202090204" pitchFamily="34" charset="0"/>
              </a:rPr>
              <a:t>Un parc de production essentiellement réparti entre trois secteurs</a:t>
            </a:r>
            <a:endParaRPr lang="fr-FR" sz="2000" b="1" dirty="0"/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4594796B-40FF-8E48-E123-402F647ACF96}"/>
              </a:ext>
            </a:extLst>
          </p:cNvPr>
          <p:cNvGrpSpPr/>
          <p:nvPr/>
        </p:nvGrpSpPr>
        <p:grpSpPr>
          <a:xfrm>
            <a:off x="181628" y="1779801"/>
            <a:ext cx="5397074" cy="4397218"/>
            <a:chOff x="250308" y="1778093"/>
            <a:chExt cx="5397074" cy="4397218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8795243-58A0-DFB7-7B3C-127024459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0308" y="1778093"/>
              <a:ext cx="5397074" cy="4397218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357CDA6-8D7F-CE3D-A4CF-EED11B4A3D8C}"/>
                </a:ext>
              </a:extLst>
            </p:cNvPr>
            <p:cNvSpPr txBox="1"/>
            <p:nvPr/>
          </p:nvSpPr>
          <p:spPr>
            <a:xfrm>
              <a:off x="1786660" y="3690097"/>
              <a:ext cx="23440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CD1518"/>
                  </a:solidFill>
                </a:rPr>
                <a:t>148 TWh en 2024</a:t>
              </a:r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6BD1C82A-B523-CF77-3CFF-889DFC1D10BB}"/>
              </a:ext>
            </a:extLst>
          </p:cNvPr>
          <p:cNvSpPr txBox="1"/>
          <p:nvPr/>
        </p:nvSpPr>
        <p:spPr>
          <a:xfrm>
            <a:off x="7237179" y="3353769"/>
            <a:ext cx="234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CD1518"/>
                </a:solidFill>
              </a:rPr>
              <a:t>Evaluation du parc de puissance </a:t>
            </a:r>
            <a:r>
              <a:rPr lang="fr-FR" sz="1600" b="1" dirty="0" err="1">
                <a:solidFill>
                  <a:srgbClr val="CD1518"/>
                </a:solidFill>
              </a:rPr>
              <a:t>EnR</a:t>
            </a:r>
            <a:r>
              <a:rPr lang="fr-FR" sz="1600" b="1" dirty="0">
                <a:solidFill>
                  <a:srgbClr val="CD1518"/>
                </a:solidFill>
              </a:rPr>
              <a:t> électrique à fin 2024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07A269DF-FDFA-A20B-9A54-62E128BFF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75" y="1896885"/>
            <a:ext cx="5658059" cy="392162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E524C47-8106-C9C2-373C-12FCE61C0E0E}"/>
              </a:ext>
            </a:extLst>
          </p:cNvPr>
          <p:cNvSpPr/>
          <p:nvPr/>
        </p:nvSpPr>
        <p:spPr>
          <a:xfrm>
            <a:off x="5829369" y="5487373"/>
            <a:ext cx="5779059" cy="306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DFBC3347-6AE9-DA4A-3342-42D5A3CD8B58}"/>
              </a:ext>
            </a:extLst>
          </p:cNvPr>
          <p:cNvGrpSpPr/>
          <p:nvPr/>
        </p:nvGrpSpPr>
        <p:grpSpPr>
          <a:xfrm>
            <a:off x="6934548" y="5668688"/>
            <a:ext cx="3568700" cy="978629"/>
            <a:chOff x="1183800" y="6026944"/>
            <a:chExt cx="3568700" cy="978629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5B27A2FD-7D45-4874-1EC6-0944F22C5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3800" y="6026944"/>
              <a:ext cx="3492500" cy="546100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AD72E318-4B4A-0E43-8271-B0E8AD367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83800" y="6446773"/>
              <a:ext cx="3568700" cy="558800"/>
            </a:xfrm>
            <a:prstGeom prst="rect">
              <a:avLst/>
            </a:prstGeom>
          </p:spPr>
        </p:pic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E234FEF5-D757-3E91-1EDE-2D42E69DFEC2}"/>
              </a:ext>
            </a:extLst>
          </p:cNvPr>
          <p:cNvSpPr txBox="1"/>
          <p:nvPr/>
        </p:nvSpPr>
        <p:spPr>
          <a:xfrm>
            <a:off x="9960122" y="2508091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25 960 MW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FE1E2953-5B8F-BB34-90F3-E3369B71A7F0}"/>
              </a:ext>
            </a:extLst>
          </p:cNvPr>
          <p:cNvSpPr txBox="1"/>
          <p:nvPr/>
        </p:nvSpPr>
        <p:spPr>
          <a:xfrm>
            <a:off x="9751125" y="4857333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25 040 MW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ED8ED5D-24C0-0EBE-84A2-4D742064619D}"/>
              </a:ext>
            </a:extLst>
          </p:cNvPr>
          <p:cNvSpPr txBox="1"/>
          <p:nvPr/>
        </p:nvSpPr>
        <p:spPr>
          <a:xfrm>
            <a:off x="5600540" y="2511967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25 180 MW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9E29DE40-985E-7DDF-E1A2-E944BD83F9A2}"/>
              </a:ext>
            </a:extLst>
          </p:cNvPr>
          <p:cNvSpPr txBox="1"/>
          <p:nvPr/>
        </p:nvSpPr>
        <p:spPr>
          <a:xfrm>
            <a:off x="6711409" y="1567708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2 700 MW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F971A28-68CF-7A38-0C8C-F0D98C1D5988}"/>
              </a:ext>
            </a:extLst>
          </p:cNvPr>
          <p:cNvSpPr txBox="1"/>
          <p:nvPr/>
        </p:nvSpPr>
        <p:spPr>
          <a:xfrm>
            <a:off x="8751290" y="1659219"/>
            <a:ext cx="188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16 MW </a:t>
            </a:r>
            <a:r>
              <a:rPr lang="fr-FR" sz="1400" dirty="0"/>
              <a:t>(géothermie)</a:t>
            </a:r>
            <a:endParaRPr lang="fr-FR" dirty="0"/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17F41166-5F39-7010-F57B-FFFA85CC75AC}"/>
              </a:ext>
            </a:extLst>
          </p:cNvPr>
          <p:cNvGrpSpPr/>
          <p:nvPr/>
        </p:nvGrpSpPr>
        <p:grpSpPr>
          <a:xfrm>
            <a:off x="8385511" y="1380536"/>
            <a:ext cx="2372856" cy="593841"/>
            <a:chOff x="8385511" y="1172192"/>
            <a:chExt cx="2372856" cy="593841"/>
          </a:xfrm>
        </p:grpSpPr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B8E788BF-386F-4D14-4D98-9E389CD474AF}"/>
                </a:ext>
              </a:extLst>
            </p:cNvPr>
            <p:cNvSpPr txBox="1"/>
            <p:nvPr/>
          </p:nvSpPr>
          <p:spPr>
            <a:xfrm>
              <a:off x="8497042" y="1172192"/>
              <a:ext cx="226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250 MW </a:t>
              </a:r>
              <a:r>
                <a:rPr lang="fr-FR" sz="1400" dirty="0"/>
                <a:t>(énergie marine)</a:t>
              </a:r>
              <a:endParaRPr lang="fr-FR" dirty="0"/>
            </a:p>
          </p:txBody>
        </p: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D9D6B6D9-FA57-A69F-6438-538212B61E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85511" y="1369386"/>
              <a:ext cx="1805" cy="396647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69191D6C-FB15-AA3B-9E1C-3D83AFFD40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5511" y="1370347"/>
              <a:ext cx="180987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3F56E1BB-DF3C-C068-64DA-BF482B1411F3}"/>
              </a:ext>
            </a:extLst>
          </p:cNvPr>
          <p:cNvCxnSpPr>
            <a:cxnSpLocks/>
          </p:cNvCxnSpPr>
          <p:nvPr/>
        </p:nvCxnSpPr>
        <p:spPr>
          <a:xfrm flipV="1">
            <a:off x="2106080" y="-232999"/>
            <a:ext cx="315321" cy="14928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Image 53">
            <a:extLst>
              <a:ext uri="{FF2B5EF4-FFF2-40B4-BE49-F238E27FC236}">
                <a16:creationId xmlns:a16="http://schemas.microsoft.com/office/drawing/2014/main" id="{BCB3572C-573A-8F6F-938F-BD1762DD17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2812" y="6162363"/>
            <a:ext cx="874009" cy="553219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299274C7-52C2-D94E-B141-96E5654EFE8B}"/>
              </a:ext>
            </a:extLst>
          </p:cNvPr>
          <p:cNvSpPr txBox="1"/>
          <p:nvPr/>
        </p:nvSpPr>
        <p:spPr>
          <a:xfrm>
            <a:off x="928075" y="-2402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8E0301"/>
                </a:solidFill>
                <a:latin typeface="Trebuchet MS" panose="020B0703020202090204" pitchFamily="34" charset="0"/>
              </a:rPr>
              <a:t>1 – 2024 une année record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189373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C041FD33-9981-4662-FE3B-2889CC22BDA8}"/>
              </a:ext>
            </a:extLst>
          </p:cNvPr>
          <p:cNvGrpSpPr/>
          <p:nvPr/>
        </p:nvGrpSpPr>
        <p:grpSpPr>
          <a:xfrm>
            <a:off x="536912" y="243904"/>
            <a:ext cx="11389791" cy="6332260"/>
            <a:chOff x="536912" y="243904"/>
            <a:chExt cx="11389791" cy="633226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D4931DDC-BFEF-5BAC-27C2-73FF0F9ECC6A}"/>
                </a:ext>
              </a:extLst>
            </p:cNvPr>
            <p:cNvSpPr/>
            <p:nvPr/>
          </p:nvSpPr>
          <p:spPr>
            <a:xfrm>
              <a:off x="536912" y="243904"/>
              <a:ext cx="350438" cy="340398"/>
            </a:xfrm>
            <a:prstGeom prst="ellipse">
              <a:avLst/>
            </a:prstGeom>
            <a:noFill/>
            <a:ln w="9525">
              <a:solidFill>
                <a:srgbClr val="8E0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B6A85250-6332-6885-757A-96D14E5BB5B4}"/>
                </a:ext>
              </a:extLst>
            </p:cNvPr>
            <p:cNvCxnSpPr>
              <a:cxnSpLocks/>
            </p:cNvCxnSpPr>
            <p:nvPr/>
          </p:nvCxnSpPr>
          <p:spPr>
            <a:xfrm>
              <a:off x="769251" y="419027"/>
              <a:ext cx="10340183" cy="0"/>
            </a:xfrm>
            <a:prstGeom prst="line">
              <a:avLst/>
            </a:prstGeom>
            <a:solidFill>
              <a:srgbClr val="8E0302"/>
            </a:solidFill>
            <a:ln w="25400">
              <a:solidFill>
                <a:srgbClr val="8E030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09EC560C-44A2-0E1A-1702-33C088B05D64}"/>
                </a:ext>
              </a:extLst>
            </p:cNvPr>
            <p:cNvSpPr/>
            <p:nvPr/>
          </p:nvSpPr>
          <p:spPr>
            <a:xfrm>
              <a:off x="555754" y="263278"/>
              <a:ext cx="331596" cy="311498"/>
            </a:xfrm>
            <a:prstGeom prst="ellipse">
              <a:avLst/>
            </a:prstGeom>
            <a:solidFill>
              <a:srgbClr val="8E0302"/>
            </a:solidFill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E485D439-6478-1D22-6F25-95DB6B59C0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10461" y="1609139"/>
              <a:ext cx="0" cy="4967025"/>
            </a:xfrm>
            <a:prstGeom prst="line">
              <a:avLst/>
            </a:prstGeom>
            <a:solidFill>
              <a:srgbClr val="8E0302"/>
            </a:solidFill>
            <a:ln w="25400">
              <a:solidFill>
                <a:srgbClr val="8E030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54EF7A-0E8A-58B8-F6B4-7611309E90DB}"/>
                </a:ext>
              </a:extLst>
            </p:cNvPr>
            <p:cNvSpPr/>
            <p:nvPr/>
          </p:nvSpPr>
          <p:spPr>
            <a:xfrm>
              <a:off x="11371119" y="351416"/>
              <a:ext cx="555584" cy="558406"/>
            </a:xfrm>
            <a:prstGeom prst="rect">
              <a:avLst/>
            </a:prstGeom>
            <a:solidFill>
              <a:srgbClr val="98480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A464721-877E-79C8-9122-57E0FA04A9CC}"/>
                </a:ext>
              </a:extLst>
            </p:cNvPr>
            <p:cNvSpPr/>
            <p:nvPr/>
          </p:nvSpPr>
          <p:spPr>
            <a:xfrm>
              <a:off x="11238036" y="256663"/>
              <a:ext cx="370392" cy="35460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173C0A-AF82-4DFA-450E-40FA16B0A90D}"/>
                </a:ext>
              </a:extLst>
            </p:cNvPr>
            <p:cNvSpPr/>
            <p:nvPr/>
          </p:nvSpPr>
          <p:spPr>
            <a:xfrm>
              <a:off x="11718401" y="767015"/>
              <a:ext cx="208302" cy="689332"/>
            </a:xfrm>
            <a:prstGeom prst="rect">
              <a:avLst/>
            </a:prstGeom>
            <a:solidFill>
              <a:srgbClr val="E36B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18E6B01E-7FD0-EEC3-975A-85909D26E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622" y="1433393"/>
            <a:ext cx="8037875" cy="4928992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C980427-A588-B194-439D-F601F23FA284}"/>
              </a:ext>
            </a:extLst>
          </p:cNvPr>
          <p:cNvSpPr txBox="1"/>
          <p:nvPr/>
        </p:nvSpPr>
        <p:spPr>
          <a:xfrm>
            <a:off x="2403673" y="1642853"/>
            <a:ext cx="49540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8E0301"/>
                </a:solidFill>
                <a:latin typeface="Trebuchet MS" panose="020B0703020202090204" pitchFamily="34" charset="0"/>
              </a:rPr>
              <a:t>Comparaison en base 100 des filières depuis 2015</a:t>
            </a:r>
            <a:endParaRPr lang="fr-FR" sz="16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66D4849-2342-D7A1-283F-294328A41F5A}"/>
              </a:ext>
            </a:extLst>
          </p:cNvPr>
          <p:cNvSpPr txBox="1"/>
          <p:nvPr/>
        </p:nvSpPr>
        <p:spPr>
          <a:xfrm>
            <a:off x="721552" y="761710"/>
            <a:ext cx="96885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8E0301"/>
                </a:solidFill>
                <a:latin typeface="Trebuchet MS" panose="020B0703020202090204" pitchFamily="34" charset="0"/>
              </a:rPr>
              <a:t>Le photovoltaïque, véritable moteur de l’électricité renouvelable en France  </a:t>
            </a:r>
            <a:endParaRPr lang="fr-FR" sz="20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0923DD2-EEF2-C3B8-C2CB-817941128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2812" y="6162363"/>
            <a:ext cx="874009" cy="55321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CF4B0956-88C0-3641-837F-910A9A6A66C9}"/>
              </a:ext>
            </a:extLst>
          </p:cNvPr>
          <p:cNvSpPr txBox="1"/>
          <p:nvPr/>
        </p:nvSpPr>
        <p:spPr>
          <a:xfrm>
            <a:off x="928075" y="-2402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8E0301"/>
                </a:solidFill>
                <a:latin typeface="Trebuchet MS" panose="020B0703020202090204" pitchFamily="34" charset="0"/>
              </a:rPr>
              <a:t>1 – 2024 une année record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601626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C041FD33-9981-4662-FE3B-2889CC22BDA8}"/>
              </a:ext>
            </a:extLst>
          </p:cNvPr>
          <p:cNvGrpSpPr/>
          <p:nvPr/>
        </p:nvGrpSpPr>
        <p:grpSpPr>
          <a:xfrm>
            <a:off x="536912" y="243904"/>
            <a:ext cx="11389791" cy="6332260"/>
            <a:chOff x="536912" y="243904"/>
            <a:chExt cx="11389791" cy="633226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D4931DDC-BFEF-5BAC-27C2-73FF0F9ECC6A}"/>
                </a:ext>
              </a:extLst>
            </p:cNvPr>
            <p:cNvSpPr/>
            <p:nvPr/>
          </p:nvSpPr>
          <p:spPr>
            <a:xfrm>
              <a:off x="536912" y="243904"/>
              <a:ext cx="350438" cy="340398"/>
            </a:xfrm>
            <a:prstGeom prst="ellipse">
              <a:avLst/>
            </a:prstGeom>
            <a:noFill/>
            <a:ln w="9525">
              <a:solidFill>
                <a:srgbClr val="8E0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B6A85250-6332-6885-757A-96D14E5BB5B4}"/>
                </a:ext>
              </a:extLst>
            </p:cNvPr>
            <p:cNvCxnSpPr>
              <a:cxnSpLocks/>
            </p:cNvCxnSpPr>
            <p:nvPr/>
          </p:nvCxnSpPr>
          <p:spPr>
            <a:xfrm>
              <a:off x="769251" y="419027"/>
              <a:ext cx="10340183" cy="0"/>
            </a:xfrm>
            <a:prstGeom prst="line">
              <a:avLst/>
            </a:prstGeom>
            <a:solidFill>
              <a:srgbClr val="8E0302"/>
            </a:solidFill>
            <a:ln w="25400">
              <a:solidFill>
                <a:srgbClr val="8E030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09EC560C-44A2-0E1A-1702-33C088B05D64}"/>
                </a:ext>
              </a:extLst>
            </p:cNvPr>
            <p:cNvSpPr/>
            <p:nvPr/>
          </p:nvSpPr>
          <p:spPr>
            <a:xfrm>
              <a:off x="555754" y="263278"/>
              <a:ext cx="331596" cy="311498"/>
            </a:xfrm>
            <a:prstGeom prst="ellipse">
              <a:avLst/>
            </a:prstGeom>
            <a:solidFill>
              <a:srgbClr val="8E0302"/>
            </a:solidFill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E485D439-6478-1D22-6F25-95DB6B59C0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10461" y="1609139"/>
              <a:ext cx="0" cy="4967025"/>
            </a:xfrm>
            <a:prstGeom prst="line">
              <a:avLst/>
            </a:prstGeom>
            <a:solidFill>
              <a:srgbClr val="8E0302"/>
            </a:solidFill>
            <a:ln w="25400">
              <a:solidFill>
                <a:srgbClr val="8E030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54EF7A-0E8A-58B8-F6B4-7611309E90DB}"/>
                </a:ext>
              </a:extLst>
            </p:cNvPr>
            <p:cNvSpPr/>
            <p:nvPr/>
          </p:nvSpPr>
          <p:spPr>
            <a:xfrm>
              <a:off x="11371119" y="351416"/>
              <a:ext cx="555584" cy="558406"/>
            </a:xfrm>
            <a:prstGeom prst="rect">
              <a:avLst/>
            </a:prstGeom>
            <a:solidFill>
              <a:srgbClr val="98480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A464721-877E-79C8-9122-57E0FA04A9CC}"/>
                </a:ext>
              </a:extLst>
            </p:cNvPr>
            <p:cNvSpPr/>
            <p:nvPr/>
          </p:nvSpPr>
          <p:spPr>
            <a:xfrm>
              <a:off x="11238036" y="256663"/>
              <a:ext cx="370392" cy="35460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173C0A-AF82-4DFA-450E-40FA16B0A90D}"/>
                </a:ext>
              </a:extLst>
            </p:cNvPr>
            <p:cNvSpPr/>
            <p:nvPr/>
          </p:nvSpPr>
          <p:spPr>
            <a:xfrm>
              <a:off x="11718401" y="767015"/>
              <a:ext cx="208302" cy="689332"/>
            </a:xfrm>
            <a:prstGeom prst="rect">
              <a:avLst/>
            </a:prstGeom>
            <a:solidFill>
              <a:srgbClr val="E36B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3EC6922C-87ED-6B0A-14BB-EF0EFF191422}"/>
              </a:ext>
            </a:extLst>
          </p:cNvPr>
          <p:cNvSpPr txBox="1"/>
          <p:nvPr/>
        </p:nvSpPr>
        <p:spPr>
          <a:xfrm>
            <a:off x="721552" y="780079"/>
            <a:ext cx="105164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8E0301"/>
                </a:solidFill>
                <a:latin typeface="Trebuchet MS" panose="020B0703020202090204" pitchFamily="34" charset="0"/>
              </a:rPr>
              <a:t>Le photovoltaïque, véritable moteur de l’électricité renouvelable en France  </a:t>
            </a:r>
            <a:endParaRPr lang="fr-FR" sz="2000" b="1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E192A9D-D408-E361-2027-79A5E10EE2D2}"/>
              </a:ext>
            </a:extLst>
          </p:cNvPr>
          <p:cNvGrpSpPr/>
          <p:nvPr/>
        </p:nvGrpSpPr>
        <p:grpSpPr>
          <a:xfrm>
            <a:off x="381538" y="1840375"/>
            <a:ext cx="4850219" cy="4214970"/>
            <a:chOff x="381538" y="1840375"/>
            <a:chExt cx="4850219" cy="4214970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B1A3DFC8-6F06-CA2C-1150-C407D363C379}"/>
                </a:ext>
              </a:extLst>
            </p:cNvPr>
            <p:cNvGrpSpPr/>
            <p:nvPr/>
          </p:nvGrpSpPr>
          <p:grpSpPr>
            <a:xfrm>
              <a:off x="381538" y="1840375"/>
              <a:ext cx="4850219" cy="4214970"/>
              <a:chOff x="381538" y="1840375"/>
              <a:chExt cx="4850219" cy="4214970"/>
            </a:xfrm>
          </p:grpSpPr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38439CF8-B3ED-CB90-D8B4-458E5D3DDA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1538" y="2129956"/>
                <a:ext cx="4850219" cy="392538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26B02F5-E6D2-2450-CE75-BA826FDD0312}"/>
                  </a:ext>
                </a:extLst>
              </p:cNvPr>
              <p:cNvSpPr/>
              <p:nvPr/>
            </p:nvSpPr>
            <p:spPr>
              <a:xfrm>
                <a:off x="712131" y="1840375"/>
                <a:ext cx="4207110" cy="8681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/>
              </a:p>
            </p:txBody>
          </p:sp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1EA6B958-BE63-26C3-434C-F3957EF5F3D1}"/>
                </a:ext>
              </a:extLst>
            </p:cNvPr>
            <p:cNvSpPr txBox="1"/>
            <p:nvPr/>
          </p:nvSpPr>
          <p:spPr>
            <a:xfrm>
              <a:off x="1233665" y="3918691"/>
              <a:ext cx="120097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</a:rPr>
                <a:t>59 %</a:t>
              </a:r>
            </a:p>
            <a:p>
              <a:pPr algn="ctr"/>
              <a:endParaRPr lang="fr-FR" sz="2400" dirty="0">
                <a:solidFill>
                  <a:schemeClr val="bg1"/>
                </a:solidFill>
              </a:endParaRPr>
            </a:p>
            <a:p>
              <a:pPr algn="ctr"/>
              <a:r>
                <a:rPr lang="fr-FR" sz="1600" dirty="0">
                  <a:solidFill>
                    <a:schemeClr val="bg1"/>
                  </a:solidFill>
                </a:rPr>
                <a:t>+ 7 397 MW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53FD829-B5F2-AF02-1FEC-742EE89176FA}"/>
                </a:ext>
              </a:extLst>
            </p:cNvPr>
            <p:cNvSpPr txBox="1"/>
            <p:nvPr/>
          </p:nvSpPr>
          <p:spPr>
            <a:xfrm>
              <a:off x="3643394" y="3879883"/>
              <a:ext cx="132921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</a:rPr>
                <a:t>35 %</a:t>
              </a:r>
            </a:p>
            <a:p>
              <a:pPr algn="ctr"/>
              <a:endParaRPr lang="fr-FR" sz="2400" dirty="0">
                <a:solidFill>
                  <a:schemeClr val="bg1"/>
                </a:solidFill>
              </a:endParaRPr>
            </a:p>
            <a:p>
              <a:pPr algn="ctr"/>
              <a:r>
                <a:rPr lang="fr-FR" dirty="0">
                  <a:solidFill>
                    <a:schemeClr val="bg1"/>
                  </a:solidFill>
                </a:rPr>
                <a:t>+ 4 374 MW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A401743-BE40-14EA-4396-FCCB5AB0F1CA}"/>
                </a:ext>
              </a:extLst>
            </p:cNvPr>
            <p:cNvSpPr txBox="1"/>
            <p:nvPr/>
          </p:nvSpPr>
          <p:spPr>
            <a:xfrm>
              <a:off x="3401509" y="5590571"/>
              <a:ext cx="5196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3 %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CC35968-0EFD-7499-C25E-DA0308265670}"/>
                </a:ext>
              </a:extLst>
            </p:cNvPr>
            <p:cNvSpPr txBox="1"/>
            <p:nvPr/>
          </p:nvSpPr>
          <p:spPr>
            <a:xfrm>
              <a:off x="4399547" y="5590571"/>
              <a:ext cx="5196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3 %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8F88C1DE-946F-8901-BFC6-5F17A3C3BF09}"/>
              </a:ext>
            </a:extLst>
          </p:cNvPr>
          <p:cNvGrpSpPr/>
          <p:nvPr/>
        </p:nvGrpSpPr>
        <p:grpSpPr>
          <a:xfrm>
            <a:off x="6319783" y="1837480"/>
            <a:ext cx="5201310" cy="4253354"/>
            <a:chOff x="5705096" y="1801991"/>
            <a:chExt cx="5707603" cy="4253354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2D3E0A38-031B-595B-954D-0FF3ED01F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05096" y="2042187"/>
              <a:ext cx="5707603" cy="4013158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A48A07C-2D77-AE44-6485-2BB3D461AD12}"/>
                </a:ext>
              </a:extLst>
            </p:cNvPr>
            <p:cNvSpPr/>
            <p:nvPr/>
          </p:nvSpPr>
          <p:spPr>
            <a:xfrm>
              <a:off x="6455342" y="1801991"/>
              <a:ext cx="4207110" cy="868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EA7B8B7D-0511-5DEF-0F47-35254F63236E}"/>
              </a:ext>
            </a:extLst>
          </p:cNvPr>
          <p:cNvSpPr txBox="1"/>
          <p:nvPr/>
        </p:nvSpPr>
        <p:spPr>
          <a:xfrm>
            <a:off x="7185564" y="3873435"/>
            <a:ext cx="14462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65 %</a:t>
            </a:r>
          </a:p>
          <a:p>
            <a:pPr algn="ctr"/>
            <a:endParaRPr lang="fr-FR" sz="2400" dirty="0">
              <a:solidFill>
                <a:schemeClr val="bg1"/>
              </a:solidFill>
            </a:endParaRPr>
          </a:p>
          <a:p>
            <a:pPr algn="ctr"/>
            <a:r>
              <a:rPr lang="fr-FR" dirty="0">
                <a:solidFill>
                  <a:schemeClr val="bg1"/>
                </a:solidFill>
              </a:rPr>
              <a:t>+ 12 697 MW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8D58FB2-8190-52D0-7A4A-8565270975C6}"/>
              </a:ext>
            </a:extLst>
          </p:cNvPr>
          <p:cNvSpPr txBox="1"/>
          <p:nvPr/>
        </p:nvSpPr>
        <p:spPr>
          <a:xfrm>
            <a:off x="9957623" y="3838351"/>
            <a:ext cx="13292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32 %</a:t>
            </a:r>
          </a:p>
          <a:p>
            <a:pPr algn="ctr"/>
            <a:endParaRPr lang="fr-FR" sz="2400" dirty="0">
              <a:solidFill>
                <a:schemeClr val="bg1"/>
              </a:solidFill>
            </a:endParaRPr>
          </a:p>
          <a:p>
            <a:pPr algn="ctr"/>
            <a:r>
              <a:rPr lang="fr-FR" dirty="0">
                <a:solidFill>
                  <a:schemeClr val="bg1"/>
                </a:solidFill>
              </a:rPr>
              <a:t>+ 6 218 MW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F231ABA-67FC-DA91-7057-294AAC01D303}"/>
              </a:ext>
            </a:extLst>
          </p:cNvPr>
          <p:cNvSpPr txBox="1"/>
          <p:nvPr/>
        </p:nvSpPr>
        <p:spPr>
          <a:xfrm>
            <a:off x="10003361" y="5700430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2 %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8A171A4-63C9-3465-5F51-75AC8C735460}"/>
              </a:ext>
            </a:extLst>
          </p:cNvPr>
          <p:cNvSpPr txBox="1"/>
          <p:nvPr/>
        </p:nvSpPr>
        <p:spPr>
          <a:xfrm>
            <a:off x="10985923" y="5700430"/>
            <a:ext cx="519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1 %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0D317753-7D4E-1EA4-230A-F1A9E74D6F9A}"/>
              </a:ext>
            </a:extLst>
          </p:cNvPr>
          <p:cNvGrpSpPr/>
          <p:nvPr/>
        </p:nvGrpSpPr>
        <p:grpSpPr>
          <a:xfrm>
            <a:off x="3509463" y="1319150"/>
            <a:ext cx="5041900" cy="843802"/>
            <a:chOff x="3254820" y="1586882"/>
            <a:chExt cx="5041900" cy="843802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67C60965-8B25-98F9-5F97-0FA1AFE8F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4820" y="1586882"/>
              <a:ext cx="5041900" cy="698500"/>
            </a:xfrm>
            <a:prstGeom prst="rect">
              <a:avLst/>
            </a:prstGeom>
          </p:spPr>
        </p:pic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BE8BDA23-591B-4EFE-ABE4-3B2FB842A80D}"/>
                </a:ext>
              </a:extLst>
            </p:cNvPr>
            <p:cNvSpPr/>
            <p:nvPr/>
          </p:nvSpPr>
          <p:spPr>
            <a:xfrm>
              <a:off x="5370653" y="2129956"/>
              <a:ext cx="277793" cy="3007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3" name="ZoneTexte 32">
            <a:extLst>
              <a:ext uri="{FF2B5EF4-FFF2-40B4-BE49-F238E27FC236}">
                <a16:creationId xmlns:a16="http://schemas.microsoft.com/office/drawing/2014/main" id="{A2918EC9-B5B2-A019-01A2-04AD9CB56A06}"/>
              </a:ext>
            </a:extLst>
          </p:cNvPr>
          <p:cNvSpPr txBox="1"/>
          <p:nvPr/>
        </p:nvSpPr>
        <p:spPr>
          <a:xfrm>
            <a:off x="1130522" y="2170644"/>
            <a:ext cx="312956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D1518"/>
                </a:solidFill>
              </a:rPr>
              <a:t>12 515 MW</a:t>
            </a:r>
          </a:p>
          <a:p>
            <a:pPr algn="ctr"/>
            <a:r>
              <a:rPr lang="fr-FR" sz="1600" dirty="0"/>
              <a:t>raccordés entre 2015 et 2020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86414DB-96C4-B26A-08DA-49DD930074B5}"/>
              </a:ext>
            </a:extLst>
          </p:cNvPr>
          <p:cNvSpPr txBox="1"/>
          <p:nvPr/>
        </p:nvSpPr>
        <p:spPr>
          <a:xfrm>
            <a:off x="7363725" y="2170644"/>
            <a:ext cx="312956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D1518"/>
                </a:solidFill>
              </a:rPr>
              <a:t>19 489 MW</a:t>
            </a:r>
          </a:p>
          <a:p>
            <a:pPr algn="ctr"/>
            <a:r>
              <a:rPr lang="fr-FR" sz="1600" dirty="0"/>
              <a:t>raccordés entre 2021 et 2024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73E07BE7-31C8-7D36-78C2-99E24BD4D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2812" y="6162363"/>
            <a:ext cx="874009" cy="553219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5EA08769-77E5-094E-B520-83EC8B064871}"/>
              </a:ext>
            </a:extLst>
          </p:cNvPr>
          <p:cNvSpPr txBox="1"/>
          <p:nvPr/>
        </p:nvSpPr>
        <p:spPr>
          <a:xfrm>
            <a:off x="928075" y="-2402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8E0301"/>
                </a:solidFill>
                <a:latin typeface="Trebuchet MS" panose="020B0703020202090204" pitchFamily="34" charset="0"/>
              </a:rPr>
              <a:t>1 – 2024 une année record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869654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DD848C06-FFD5-097A-629A-65E2289A2C98}"/>
              </a:ext>
            </a:extLst>
          </p:cNvPr>
          <p:cNvGrpSpPr/>
          <p:nvPr/>
        </p:nvGrpSpPr>
        <p:grpSpPr>
          <a:xfrm>
            <a:off x="536912" y="243904"/>
            <a:ext cx="11389791" cy="6332260"/>
            <a:chOff x="536912" y="243904"/>
            <a:chExt cx="11389791" cy="6332260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CEDDC4F5-AF6B-B27B-6E06-86170AE71CD4}"/>
                </a:ext>
              </a:extLst>
            </p:cNvPr>
            <p:cNvSpPr/>
            <p:nvPr/>
          </p:nvSpPr>
          <p:spPr>
            <a:xfrm>
              <a:off x="536912" y="243904"/>
              <a:ext cx="350438" cy="340398"/>
            </a:xfrm>
            <a:prstGeom prst="ellipse">
              <a:avLst/>
            </a:prstGeom>
            <a:noFill/>
            <a:ln w="9525">
              <a:solidFill>
                <a:srgbClr val="8E0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31AA20CF-FB46-74E6-D663-723BD866BF5C}"/>
                </a:ext>
              </a:extLst>
            </p:cNvPr>
            <p:cNvCxnSpPr>
              <a:cxnSpLocks/>
            </p:cNvCxnSpPr>
            <p:nvPr/>
          </p:nvCxnSpPr>
          <p:spPr>
            <a:xfrm>
              <a:off x="769251" y="419027"/>
              <a:ext cx="10340183" cy="0"/>
            </a:xfrm>
            <a:prstGeom prst="line">
              <a:avLst/>
            </a:prstGeom>
            <a:solidFill>
              <a:srgbClr val="8E0302"/>
            </a:solidFill>
            <a:ln w="25400">
              <a:solidFill>
                <a:srgbClr val="8E030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1AD763D1-DA97-69AC-F6CA-D7CCF5AD4600}"/>
                </a:ext>
              </a:extLst>
            </p:cNvPr>
            <p:cNvSpPr/>
            <p:nvPr/>
          </p:nvSpPr>
          <p:spPr>
            <a:xfrm>
              <a:off x="555754" y="263278"/>
              <a:ext cx="331596" cy="311498"/>
            </a:xfrm>
            <a:prstGeom prst="ellipse">
              <a:avLst/>
            </a:prstGeom>
            <a:solidFill>
              <a:srgbClr val="8E0302"/>
            </a:solidFill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41C1F2BB-3842-2B03-9BCC-432277D2BF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10461" y="1609139"/>
              <a:ext cx="0" cy="4967025"/>
            </a:xfrm>
            <a:prstGeom prst="line">
              <a:avLst/>
            </a:prstGeom>
            <a:solidFill>
              <a:srgbClr val="8E0302"/>
            </a:solidFill>
            <a:ln w="25400">
              <a:solidFill>
                <a:srgbClr val="8E030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0CEC057-C864-DA21-B7C0-69D67782595C}"/>
                </a:ext>
              </a:extLst>
            </p:cNvPr>
            <p:cNvSpPr/>
            <p:nvPr/>
          </p:nvSpPr>
          <p:spPr>
            <a:xfrm>
              <a:off x="11371119" y="351416"/>
              <a:ext cx="555584" cy="558406"/>
            </a:xfrm>
            <a:prstGeom prst="rect">
              <a:avLst/>
            </a:prstGeom>
            <a:solidFill>
              <a:srgbClr val="98480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D9999F-51F1-5B8D-00E8-AF69E1823570}"/>
                </a:ext>
              </a:extLst>
            </p:cNvPr>
            <p:cNvSpPr/>
            <p:nvPr/>
          </p:nvSpPr>
          <p:spPr>
            <a:xfrm>
              <a:off x="11238036" y="256663"/>
              <a:ext cx="370392" cy="35460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7CDA5D2-E93E-FFD2-E439-AD55FB40CCE3}"/>
                </a:ext>
              </a:extLst>
            </p:cNvPr>
            <p:cNvSpPr/>
            <p:nvPr/>
          </p:nvSpPr>
          <p:spPr>
            <a:xfrm>
              <a:off x="11718401" y="767015"/>
              <a:ext cx="208302" cy="689332"/>
            </a:xfrm>
            <a:prstGeom prst="rect">
              <a:avLst/>
            </a:prstGeom>
            <a:solidFill>
              <a:srgbClr val="E36B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30035DFE-F07B-CAE2-08FD-2711596FC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2812" y="6162363"/>
            <a:ext cx="874009" cy="55321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11A2D2F-3DEE-C99C-C6CA-BEA440906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31" y="1200090"/>
            <a:ext cx="5212118" cy="167412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4D98A75-B46C-336D-A2E2-AEF88DED5922}"/>
              </a:ext>
            </a:extLst>
          </p:cNvPr>
          <p:cNvSpPr txBox="1"/>
          <p:nvPr/>
        </p:nvSpPr>
        <p:spPr>
          <a:xfrm>
            <a:off x="887350" y="-41925"/>
            <a:ext cx="57007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8E0301"/>
                </a:solidFill>
                <a:latin typeface="Trebuchet MS" panose="020B0703020202090204" pitchFamily="34" charset="0"/>
              </a:rPr>
              <a:t>2 - PPE2, quel bilan ?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C4757D5-490B-1859-E42D-B595EBE283A2}"/>
              </a:ext>
            </a:extLst>
          </p:cNvPr>
          <p:cNvSpPr txBox="1"/>
          <p:nvPr/>
        </p:nvSpPr>
        <p:spPr>
          <a:xfrm>
            <a:off x="887350" y="736906"/>
            <a:ext cx="8815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8E0301"/>
                </a:solidFill>
                <a:latin typeface="Trebuchet MS" panose="020B0703020202090204" pitchFamily="34" charset="0"/>
              </a:rPr>
              <a:t>Le photovoltaïque était dans la bonne trajectoire, l’objectif est raté de peu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0930F758-76F5-4204-3F53-C5911551F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114" y="1738679"/>
            <a:ext cx="464620" cy="4664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797DE579-A533-29E6-615B-9885839F5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3978" y="3224285"/>
            <a:ext cx="5902435" cy="3633715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BABFADD7-56B5-4A12-F475-FAEACF37FDE3}"/>
              </a:ext>
            </a:extLst>
          </p:cNvPr>
          <p:cNvSpPr txBox="1"/>
          <p:nvPr/>
        </p:nvSpPr>
        <p:spPr>
          <a:xfrm>
            <a:off x="2783883" y="3031999"/>
            <a:ext cx="69189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8E0301"/>
                </a:solidFill>
                <a:latin typeface="Trebuchet MS" panose="020B0703020202090204" pitchFamily="34" charset="0"/>
              </a:rPr>
              <a:t>Un redressement spectaculaire du rythme de développement du solaire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DA36791-DBF6-E04B-B9FF-41A1E4B2DA8A}"/>
              </a:ext>
            </a:extLst>
          </p:cNvPr>
          <p:cNvSpPr txBox="1"/>
          <p:nvPr/>
        </p:nvSpPr>
        <p:spPr>
          <a:xfrm>
            <a:off x="8348367" y="4456367"/>
            <a:ext cx="21664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8E0301"/>
                </a:solidFill>
                <a:latin typeface="Trebuchet MS" panose="020B0703020202090204" pitchFamily="34" charset="0"/>
              </a:rPr>
              <a:t>La situation était plus délicate en 2021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980089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DD848C06-FFD5-097A-629A-65E2289A2C98}"/>
              </a:ext>
            </a:extLst>
          </p:cNvPr>
          <p:cNvGrpSpPr/>
          <p:nvPr/>
        </p:nvGrpSpPr>
        <p:grpSpPr>
          <a:xfrm>
            <a:off x="536912" y="243904"/>
            <a:ext cx="11389791" cy="6332260"/>
            <a:chOff x="536912" y="243904"/>
            <a:chExt cx="11389791" cy="6332260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CEDDC4F5-AF6B-B27B-6E06-86170AE71CD4}"/>
                </a:ext>
              </a:extLst>
            </p:cNvPr>
            <p:cNvSpPr/>
            <p:nvPr/>
          </p:nvSpPr>
          <p:spPr>
            <a:xfrm>
              <a:off x="536912" y="243904"/>
              <a:ext cx="350438" cy="340398"/>
            </a:xfrm>
            <a:prstGeom prst="ellipse">
              <a:avLst/>
            </a:prstGeom>
            <a:noFill/>
            <a:ln w="9525">
              <a:solidFill>
                <a:srgbClr val="8E0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31AA20CF-FB46-74E6-D663-723BD866BF5C}"/>
                </a:ext>
              </a:extLst>
            </p:cNvPr>
            <p:cNvCxnSpPr>
              <a:cxnSpLocks/>
            </p:cNvCxnSpPr>
            <p:nvPr/>
          </p:nvCxnSpPr>
          <p:spPr>
            <a:xfrm>
              <a:off x="769251" y="419027"/>
              <a:ext cx="10340183" cy="0"/>
            </a:xfrm>
            <a:prstGeom prst="line">
              <a:avLst/>
            </a:prstGeom>
            <a:solidFill>
              <a:srgbClr val="8E0302"/>
            </a:solidFill>
            <a:ln w="25400">
              <a:solidFill>
                <a:srgbClr val="8E030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1AD763D1-DA97-69AC-F6CA-D7CCF5AD4600}"/>
                </a:ext>
              </a:extLst>
            </p:cNvPr>
            <p:cNvSpPr/>
            <p:nvPr/>
          </p:nvSpPr>
          <p:spPr>
            <a:xfrm>
              <a:off x="555754" y="263278"/>
              <a:ext cx="331596" cy="311498"/>
            </a:xfrm>
            <a:prstGeom prst="ellipse">
              <a:avLst/>
            </a:prstGeom>
            <a:solidFill>
              <a:srgbClr val="8E0302"/>
            </a:solidFill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41C1F2BB-3842-2B03-9BCC-432277D2BF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10461" y="1609139"/>
              <a:ext cx="0" cy="4967025"/>
            </a:xfrm>
            <a:prstGeom prst="line">
              <a:avLst/>
            </a:prstGeom>
            <a:solidFill>
              <a:srgbClr val="8E0302"/>
            </a:solidFill>
            <a:ln w="25400">
              <a:solidFill>
                <a:srgbClr val="8E030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0CEC057-C864-DA21-B7C0-69D67782595C}"/>
                </a:ext>
              </a:extLst>
            </p:cNvPr>
            <p:cNvSpPr/>
            <p:nvPr/>
          </p:nvSpPr>
          <p:spPr>
            <a:xfrm>
              <a:off x="11371119" y="351416"/>
              <a:ext cx="555584" cy="558406"/>
            </a:xfrm>
            <a:prstGeom prst="rect">
              <a:avLst/>
            </a:prstGeom>
            <a:solidFill>
              <a:srgbClr val="98480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D9999F-51F1-5B8D-00E8-AF69E1823570}"/>
                </a:ext>
              </a:extLst>
            </p:cNvPr>
            <p:cNvSpPr/>
            <p:nvPr/>
          </p:nvSpPr>
          <p:spPr>
            <a:xfrm>
              <a:off x="11238036" y="256663"/>
              <a:ext cx="370392" cy="35460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7CDA5D2-E93E-FFD2-E439-AD55FB40CCE3}"/>
                </a:ext>
              </a:extLst>
            </p:cNvPr>
            <p:cNvSpPr/>
            <p:nvPr/>
          </p:nvSpPr>
          <p:spPr>
            <a:xfrm>
              <a:off x="11718401" y="767015"/>
              <a:ext cx="208302" cy="689332"/>
            </a:xfrm>
            <a:prstGeom prst="rect">
              <a:avLst/>
            </a:prstGeom>
            <a:solidFill>
              <a:srgbClr val="E36B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30035DFE-F07B-CAE2-08FD-2711596FC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2812" y="6162363"/>
            <a:ext cx="874009" cy="55321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4D98A75-B46C-336D-A2E2-AEF88DED5922}"/>
              </a:ext>
            </a:extLst>
          </p:cNvPr>
          <p:cNvSpPr txBox="1"/>
          <p:nvPr/>
        </p:nvSpPr>
        <p:spPr>
          <a:xfrm>
            <a:off x="887350" y="-41925"/>
            <a:ext cx="57007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8E0301"/>
                </a:solidFill>
                <a:latin typeface="Trebuchet MS" panose="020B0703020202090204" pitchFamily="34" charset="0"/>
              </a:rPr>
              <a:t>2 - PPE2, quel bilan ?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541EFF6-6B47-99D2-B12D-A72EFA5C7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138" y="1101748"/>
            <a:ext cx="5502381" cy="159746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DB76FF8-0865-0D49-81CC-C4F6B9D63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052" y="1088316"/>
            <a:ext cx="5234708" cy="177585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21924E3C-6733-EDBE-E123-842637050159}"/>
              </a:ext>
            </a:extLst>
          </p:cNvPr>
          <p:cNvSpPr txBox="1"/>
          <p:nvPr/>
        </p:nvSpPr>
        <p:spPr>
          <a:xfrm>
            <a:off x="2591264" y="2611402"/>
            <a:ext cx="162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Éolien terrestre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3F910C1-DC9A-F85E-2D5B-793B68DFA071}"/>
              </a:ext>
            </a:extLst>
          </p:cNvPr>
          <p:cNvSpPr txBox="1"/>
          <p:nvPr/>
        </p:nvSpPr>
        <p:spPr>
          <a:xfrm>
            <a:off x="9034611" y="2696438"/>
            <a:ext cx="1480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Éolien en mer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1EC95FDD-4422-863D-1397-94A824959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4646" y="2611402"/>
            <a:ext cx="383282" cy="3847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427051D-82F4-40A9-D020-A3138E57D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9205" y="2681020"/>
            <a:ext cx="383282" cy="38475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F981B8E-DE67-9C8C-75B9-29E8496387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0760" y="3309806"/>
            <a:ext cx="6040492" cy="3548194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DE395EEF-CFBF-C243-8066-05DE73300600}"/>
              </a:ext>
            </a:extLst>
          </p:cNvPr>
          <p:cNvSpPr txBox="1"/>
          <p:nvPr/>
        </p:nvSpPr>
        <p:spPr>
          <a:xfrm>
            <a:off x="6907845" y="4824617"/>
            <a:ext cx="46369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8E0301"/>
                </a:solidFill>
                <a:latin typeface="Trebuchet MS" panose="020B0703020202090204" pitchFamily="34" charset="0"/>
              </a:rPr>
              <a:t>L’éolien terrestre n’a jamais rattrapé son retard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8240D80-2104-1D4D-ADAC-9251E443270A}"/>
              </a:ext>
            </a:extLst>
          </p:cNvPr>
          <p:cNvSpPr txBox="1"/>
          <p:nvPr/>
        </p:nvSpPr>
        <p:spPr>
          <a:xfrm>
            <a:off x="887350" y="708026"/>
            <a:ext cx="9331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8E0301"/>
                </a:solidFill>
                <a:latin typeface="Trebuchet MS" panose="020B0703020202090204" pitchFamily="34" charset="0"/>
              </a:rPr>
              <a:t>2 GW de retard à fin 2023 pour l’éolien terrestre, 1 GW pour l’offshore </a:t>
            </a:r>
          </a:p>
        </p:txBody>
      </p:sp>
    </p:spTree>
    <p:extLst>
      <p:ext uri="{BB962C8B-B14F-4D97-AF65-F5344CB8AC3E}">
        <p14:creationId xmlns:p14="http://schemas.microsoft.com/office/powerpoint/2010/main" val="108889505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1608</TotalTime>
  <Words>733</Words>
  <Application>Microsoft Macintosh PowerPoint</Application>
  <PresentationFormat>Grand écran</PresentationFormat>
  <Paragraphs>113</Paragraphs>
  <Slides>17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Trebuchet MS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Frédéric Tuillé</dc:creator>
  <cp:lastModifiedBy>Microsoft Office User</cp:lastModifiedBy>
  <cp:revision>98</cp:revision>
  <cp:lastPrinted>2024-01-24T11:26:29Z</cp:lastPrinted>
  <dcterms:created xsi:type="dcterms:W3CDTF">2023-01-23T13:55:24Z</dcterms:created>
  <dcterms:modified xsi:type="dcterms:W3CDTF">2025-01-23T15:13:45Z</dcterms:modified>
</cp:coreProperties>
</file>