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79" r:id="rId2"/>
    <p:sldId id="578" r:id="rId3"/>
    <p:sldId id="584" r:id="rId4"/>
    <p:sldId id="580" r:id="rId5"/>
    <p:sldId id="582" r:id="rId6"/>
    <p:sldId id="595" r:id="rId7"/>
    <p:sldId id="598" r:id="rId8"/>
    <p:sldId id="596" r:id="rId9"/>
    <p:sldId id="597" r:id="rId10"/>
    <p:sldId id="587" r:id="rId11"/>
    <p:sldId id="588" r:id="rId12"/>
    <p:sldId id="592" r:id="rId13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E8E"/>
    <a:srgbClr val="23BACF"/>
    <a:srgbClr val="A0C515"/>
    <a:srgbClr val="FFFFFF"/>
    <a:srgbClr val="48535A"/>
    <a:srgbClr val="B4D241"/>
    <a:srgbClr val="A1C711"/>
    <a:srgbClr val="84C16A"/>
    <a:srgbClr val="92C14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7DF8C-92FB-4AB0-B3A4-07364CA59EA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BBD47AF9-969C-4C9E-8F07-14F69BE9A019}">
      <dgm:prSet phldrT="[Texte]"/>
      <dgm:spPr/>
      <dgm:t>
        <a:bodyPr/>
        <a:lstStyle/>
        <a:p>
          <a:r>
            <a:rPr lang="fr-FR" dirty="0"/>
            <a:t>2006 – 2023 : Mise aux normes</a:t>
          </a:r>
        </a:p>
      </dgm:t>
    </dgm:pt>
    <dgm:pt modelId="{B813F947-E790-43AA-B4C7-9D99CA7D60B1}" type="parTrans" cxnId="{57A1F583-1575-4785-B657-BCEDF0A8F52F}">
      <dgm:prSet/>
      <dgm:spPr/>
      <dgm:t>
        <a:bodyPr/>
        <a:lstStyle/>
        <a:p>
          <a:endParaRPr lang="fr-FR"/>
        </a:p>
      </dgm:t>
    </dgm:pt>
    <dgm:pt modelId="{6489DAA3-C55A-4487-ACD9-446504546932}" type="sibTrans" cxnId="{57A1F583-1575-4785-B657-BCEDF0A8F52F}">
      <dgm:prSet/>
      <dgm:spPr/>
      <dgm:t>
        <a:bodyPr/>
        <a:lstStyle/>
        <a:p>
          <a:endParaRPr lang="fr-FR"/>
        </a:p>
      </dgm:t>
    </dgm:pt>
    <dgm:pt modelId="{2CFFDB1F-E5AF-41A7-B221-2D4E11126230}">
      <dgm:prSet phldrT="[Texte]" custT="1"/>
      <dgm:spPr>
        <a:ln>
          <a:noFill/>
        </a:ln>
      </dgm:spPr>
      <dgm:t>
        <a:bodyPr/>
        <a:lstStyle/>
        <a:p>
          <a:r>
            <a:rPr lang="fr-FR" sz="1600" dirty="0"/>
            <a:t>Etudes hydrogéologiques et techniques et préconisations d’aménagement des ouvrages - Avis d’hydrogéologue agréé</a:t>
          </a:r>
        </a:p>
        <a:p>
          <a:r>
            <a:rPr lang="fr-FR" sz="1600" dirty="0"/>
            <a:t>Publication de la DUP du Vivier - 2010</a:t>
          </a:r>
        </a:p>
      </dgm:t>
    </dgm:pt>
    <dgm:pt modelId="{D79B623E-43FC-4A96-A3EB-84FB97161EDC}" type="parTrans" cxnId="{5BC5A5FA-B218-4319-AD4B-7FE2F05F72CC}">
      <dgm:prSet/>
      <dgm:spPr/>
      <dgm:t>
        <a:bodyPr/>
        <a:lstStyle/>
        <a:p>
          <a:endParaRPr lang="fr-FR"/>
        </a:p>
      </dgm:t>
    </dgm:pt>
    <dgm:pt modelId="{EE079240-3E14-4FF5-9383-F7E8E2E3A06B}" type="sibTrans" cxnId="{5BC5A5FA-B218-4319-AD4B-7FE2F05F72CC}">
      <dgm:prSet/>
      <dgm:spPr/>
      <dgm:t>
        <a:bodyPr/>
        <a:lstStyle/>
        <a:p>
          <a:endParaRPr lang="fr-FR"/>
        </a:p>
      </dgm:t>
    </dgm:pt>
    <dgm:pt modelId="{19D37C22-37A7-43A3-BF15-F9487771B510}">
      <dgm:prSet phldrT="[Texte]"/>
      <dgm:spPr/>
      <dgm:t>
        <a:bodyPr/>
        <a:lstStyle/>
        <a:p>
          <a:r>
            <a:rPr lang="fr-FR" dirty="0"/>
            <a:t>2010-23 : Préventif / Mobilisation</a:t>
          </a:r>
        </a:p>
      </dgm:t>
    </dgm:pt>
    <dgm:pt modelId="{196B22C6-BB4C-4F56-A5A5-F19A1139B0F4}" type="parTrans" cxnId="{87294355-A4D4-4912-A2EE-37162E304BD1}">
      <dgm:prSet/>
      <dgm:spPr/>
      <dgm:t>
        <a:bodyPr/>
        <a:lstStyle/>
        <a:p>
          <a:endParaRPr lang="fr-FR"/>
        </a:p>
      </dgm:t>
    </dgm:pt>
    <dgm:pt modelId="{C94CB76C-25BB-4DB5-9FBA-765B58444FC4}" type="sibTrans" cxnId="{87294355-A4D4-4912-A2EE-37162E304BD1}">
      <dgm:prSet/>
      <dgm:spPr/>
      <dgm:t>
        <a:bodyPr/>
        <a:lstStyle/>
        <a:p>
          <a:endParaRPr lang="fr-FR"/>
        </a:p>
      </dgm:t>
    </dgm:pt>
    <dgm:pt modelId="{EBF32920-F389-4FDC-A5D4-5F04F807AADC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600" dirty="0"/>
            <a:t>1</a:t>
          </a:r>
          <a:r>
            <a:rPr lang="fr-FR" sz="1600" baseline="30000" dirty="0"/>
            <a:t>er</a:t>
          </a:r>
          <a:r>
            <a:rPr lang="fr-FR" sz="1600" dirty="0"/>
            <a:t> Contrat Territorial Pollutions Diffuses  2010-2016</a:t>
          </a:r>
        </a:p>
        <a:p>
          <a:r>
            <a:rPr lang="fr-FR" sz="1600" dirty="0"/>
            <a:t>2</a:t>
          </a:r>
          <a:r>
            <a:rPr lang="fr-FR" sz="1600" baseline="30000" dirty="0"/>
            <a:t>e</a:t>
          </a:r>
          <a:r>
            <a:rPr lang="fr-FR" sz="1600" dirty="0"/>
            <a:t> Contrat Territorial Pollutions Diffuses  2016-2022</a:t>
          </a:r>
        </a:p>
        <a:p>
          <a:r>
            <a:rPr lang="fr-FR" sz="1600" dirty="0"/>
            <a:t>3</a:t>
          </a:r>
          <a:r>
            <a:rPr lang="fr-FR" sz="1600" baseline="30000" dirty="0"/>
            <a:t>e</a:t>
          </a:r>
          <a:r>
            <a:rPr lang="fr-FR" sz="1600" dirty="0"/>
            <a:t> Contrat Territorial Pollutions Diffuses  2022-2027</a:t>
          </a:r>
        </a:p>
      </dgm:t>
    </dgm:pt>
    <dgm:pt modelId="{FF72E23F-5663-4C19-AC1D-99B339F87A10}" type="parTrans" cxnId="{468847A1-7148-49E5-96E1-96E47E6204B5}">
      <dgm:prSet/>
      <dgm:spPr/>
      <dgm:t>
        <a:bodyPr/>
        <a:lstStyle/>
        <a:p>
          <a:endParaRPr lang="fr-FR"/>
        </a:p>
      </dgm:t>
    </dgm:pt>
    <dgm:pt modelId="{41114184-09BE-45DA-88FE-CCB35DE08952}" type="sibTrans" cxnId="{468847A1-7148-49E5-96E1-96E47E6204B5}">
      <dgm:prSet/>
      <dgm:spPr/>
      <dgm:t>
        <a:bodyPr/>
        <a:lstStyle/>
        <a:p>
          <a:endParaRPr lang="fr-FR"/>
        </a:p>
      </dgm:t>
    </dgm:pt>
    <dgm:pt modelId="{55B9F695-B20B-429B-ADF7-B2E6B6837000}">
      <dgm:prSet phldrT="[Texte]" custT="1"/>
      <dgm:spPr>
        <a:ln>
          <a:noFill/>
        </a:ln>
      </dgm:spPr>
      <dgm:t>
        <a:bodyPr/>
        <a:lstStyle/>
        <a:p>
          <a:r>
            <a:rPr lang="fr-FR" sz="1600" dirty="0"/>
            <a:t>Aménagement des ouvrages et des zones vulnérables</a:t>
          </a:r>
        </a:p>
        <a:p>
          <a:r>
            <a:rPr lang="fr-FR" sz="1600" dirty="0"/>
            <a:t>Surveillance de la ressource et arbitrage de crise en collaboration continue avec les service de l’Etat</a:t>
          </a:r>
        </a:p>
      </dgm:t>
    </dgm:pt>
    <dgm:pt modelId="{FF239A35-4841-4640-817D-02DCF650C3D5}" type="parTrans" cxnId="{0EBC4A37-019C-4746-9371-F8003B5882B2}">
      <dgm:prSet/>
      <dgm:spPr/>
      <dgm:t>
        <a:bodyPr/>
        <a:lstStyle/>
        <a:p>
          <a:endParaRPr lang="fr-FR"/>
        </a:p>
      </dgm:t>
    </dgm:pt>
    <dgm:pt modelId="{43C72A5E-FA7B-44EE-BB4F-C7A3817A4098}" type="sibTrans" cxnId="{0EBC4A37-019C-4746-9371-F8003B5882B2}">
      <dgm:prSet/>
      <dgm:spPr/>
      <dgm:t>
        <a:bodyPr/>
        <a:lstStyle/>
        <a:p>
          <a:endParaRPr lang="fr-FR"/>
        </a:p>
      </dgm:t>
    </dgm:pt>
    <dgm:pt modelId="{F71896DB-CD1F-4A3D-B4E2-BAE1789FCDBE}">
      <dgm:prSet phldrT="[Texte]"/>
      <dgm:spPr/>
      <dgm:t>
        <a:bodyPr/>
        <a:lstStyle/>
        <a:p>
          <a:r>
            <a:rPr lang="fr-FR" dirty="0"/>
            <a:t>2007 -2020 : Modélisation pour prédiction</a:t>
          </a:r>
        </a:p>
      </dgm:t>
    </dgm:pt>
    <dgm:pt modelId="{1C8BDFFA-4478-4E34-805A-500D1358463B}" type="parTrans" cxnId="{890F0DC3-2318-426E-8A9B-60765AF4AF73}">
      <dgm:prSet/>
      <dgm:spPr/>
      <dgm:t>
        <a:bodyPr/>
        <a:lstStyle/>
        <a:p>
          <a:endParaRPr lang="fr-FR"/>
        </a:p>
      </dgm:t>
    </dgm:pt>
    <dgm:pt modelId="{F7A04733-49CB-43AC-97F3-3B4FB1EE3A1F}" type="sibTrans" cxnId="{890F0DC3-2318-426E-8A9B-60765AF4AF73}">
      <dgm:prSet/>
      <dgm:spPr/>
      <dgm:t>
        <a:bodyPr/>
        <a:lstStyle/>
        <a:p>
          <a:endParaRPr lang="fr-FR"/>
        </a:p>
      </dgm:t>
    </dgm:pt>
    <dgm:pt modelId="{42F8678A-A82D-47B1-BFE1-0B8CF9D40A30}">
      <dgm:prSet phldrT="[Texte]" custT="1"/>
      <dgm:spPr>
        <a:ln>
          <a:noFill/>
        </a:ln>
      </dgm:spPr>
      <dgm:t>
        <a:bodyPr/>
        <a:lstStyle/>
        <a:p>
          <a:r>
            <a:rPr lang="fr-FR" sz="1600" dirty="0"/>
            <a:t>Modélisation globale du système karstique du Vivier</a:t>
          </a:r>
        </a:p>
      </dgm:t>
    </dgm:pt>
    <dgm:pt modelId="{8FB88DE3-5169-4863-83EE-C511467E8FD6}" type="parTrans" cxnId="{91DCEE0C-BE1E-4CC0-937C-CDC7540F99CD}">
      <dgm:prSet/>
      <dgm:spPr/>
      <dgm:t>
        <a:bodyPr/>
        <a:lstStyle/>
        <a:p>
          <a:endParaRPr lang="fr-FR"/>
        </a:p>
      </dgm:t>
    </dgm:pt>
    <dgm:pt modelId="{83BAF423-160F-4BBC-84A2-3223C2EA0C5E}" type="sibTrans" cxnId="{91DCEE0C-BE1E-4CC0-937C-CDC7540F99CD}">
      <dgm:prSet/>
      <dgm:spPr/>
      <dgm:t>
        <a:bodyPr/>
        <a:lstStyle/>
        <a:p>
          <a:endParaRPr lang="fr-FR"/>
        </a:p>
      </dgm:t>
    </dgm:pt>
    <dgm:pt modelId="{9B17B29A-8BFF-4A77-AEE4-1DC43C5B4355}">
      <dgm:prSet phldrT="[Texte]" custT="1"/>
      <dgm:spPr>
        <a:ln>
          <a:noFill/>
        </a:ln>
      </dgm:spPr>
      <dgm:t>
        <a:bodyPr/>
        <a:lstStyle/>
        <a:p>
          <a:r>
            <a:rPr lang="fr-FR" sz="1600" dirty="0"/>
            <a:t>Modèle du comportement quantitatif de la ressource (par méthode « réseau de neurones »)</a:t>
          </a:r>
        </a:p>
      </dgm:t>
    </dgm:pt>
    <dgm:pt modelId="{B7616C4D-163E-44AF-94DC-F006EA6252D6}" type="parTrans" cxnId="{C1FB88A9-60CF-47A8-9A32-349D139CF416}">
      <dgm:prSet/>
      <dgm:spPr/>
      <dgm:t>
        <a:bodyPr/>
        <a:lstStyle/>
        <a:p>
          <a:endParaRPr lang="fr-FR"/>
        </a:p>
      </dgm:t>
    </dgm:pt>
    <dgm:pt modelId="{0BB7BB2D-01C8-4C9C-8D11-CB595C7495DB}" type="sibTrans" cxnId="{C1FB88A9-60CF-47A8-9A32-349D139CF416}">
      <dgm:prSet/>
      <dgm:spPr/>
      <dgm:t>
        <a:bodyPr/>
        <a:lstStyle/>
        <a:p>
          <a:endParaRPr lang="fr-FR"/>
        </a:p>
      </dgm:t>
    </dgm:pt>
    <dgm:pt modelId="{9BB51536-C617-4336-93F5-49889E5DFDF6}">
      <dgm:prSet phldrT="[Texte]" custT="1"/>
      <dgm:spPr>
        <a:ln>
          <a:noFill/>
        </a:ln>
      </dgm:spPr>
      <dgm:t>
        <a:bodyPr/>
        <a:lstStyle/>
        <a:p>
          <a:r>
            <a:rPr lang="fr-FR" sz="1600" dirty="0"/>
            <a:t>Modélisation (R&amp;D BRGM) pour l’application des seuils de limitation d’usage au Vivier - arrêtés préfectoraux de limitation d’usage SNMP</a:t>
          </a:r>
        </a:p>
      </dgm:t>
    </dgm:pt>
    <dgm:pt modelId="{918484F6-982B-444A-8962-6224E8957225}" type="parTrans" cxnId="{94DD8565-7291-4D64-B238-86D043052178}">
      <dgm:prSet/>
      <dgm:spPr/>
      <dgm:t>
        <a:bodyPr/>
        <a:lstStyle/>
        <a:p>
          <a:endParaRPr lang="fr-FR"/>
        </a:p>
      </dgm:t>
    </dgm:pt>
    <dgm:pt modelId="{A33CB9DC-8EA8-4FD0-A4F5-C507D36E9362}" type="sibTrans" cxnId="{94DD8565-7291-4D64-B238-86D043052178}">
      <dgm:prSet/>
      <dgm:spPr/>
      <dgm:t>
        <a:bodyPr/>
        <a:lstStyle/>
        <a:p>
          <a:endParaRPr lang="fr-FR"/>
        </a:p>
      </dgm:t>
    </dgm:pt>
    <dgm:pt modelId="{60B405E5-7FF1-4506-8F85-A321F2F4CB3D}">
      <dgm:prSet phldrT="[Texte]"/>
      <dgm:spPr/>
      <dgm:t>
        <a:bodyPr/>
        <a:lstStyle/>
        <a:p>
          <a:r>
            <a:rPr lang="fr-FR" dirty="0"/>
            <a:t>2007 – 2023 : Travaux de sécurisation</a:t>
          </a:r>
        </a:p>
      </dgm:t>
    </dgm:pt>
    <dgm:pt modelId="{71AAE44E-94D1-4DE6-8C4E-BE754FC0FCED}" type="parTrans" cxnId="{371C5AFF-DD31-4A71-B2B2-EC63CD25F36C}">
      <dgm:prSet/>
      <dgm:spPr/>
      <dgm:t>
        <a:bodyPr/>
        <a:lstStyle/>
        <a:p>
          <a:endParaRPr lang="fr-FR"/>
        </a:p>
      </dgm:t>
    </dgm:pt>
    <dgm:pt modelId="{4AD9F3BD-B993-4E0B-AE1C-4B9A6CD5DE22}" type="sibTrans" cxnId="{371C5AFF-DD31-4A71-B2B2-EC63CD25F36C}">
      <dgm:prSet/>
      <dgm:spPr/>
      <dgm:t>
        <a:bodyPr/>
        <a:lstStyle/>
        <a:p>
          <a:endParaRPr lang="fr-FR"/>
        </a:p>
      </dgm:t>
    </dgm:pt>
    <dgm:pt modelId="{6284F23D-9192-4EC1-AC57-7735067306FC}">
      <dgm:prSet phldrT="[Texte]" custT="1"/>
      <dgm:spPr>
        <a:ln>
          <a:noFill/>
        </a:ln>
      </dgm:spPr>
      <dgm:t>
        <a:bodyPr/>
        <a:lstStyle/>
        <a:p>
          <a:r>
            <a:rPr lang="fr-FR" sz="1600" dirty="0"/>
            <a:t>Etude et aménagement des ressources de secours et des interconnexions </a:t>
          </a:r>
        </a:p>
        <a:p>
          <a:r>
            <a:rPr lang="fr-FR" sz="1600" dirty="0"/>
            <a:t>Participation au cahier des charges du schéma départemental, scénarios 2 hivers secs</a:t>
          </a:r>
        </a:p>
      </dgm:t>
    </dgm:pt>
    <dgm:pt modelId="{DAAB8E3F-54B6-4B04-808B-E07213D3BE32}" type="parTrans" cxnId="{E2C1EE8F-BCC5-4518-866D-90B17AEBDE44}">
      <dgm:prSet/>
      <dgm:spPr/>
      <dgm:t>
        <a:bodyPr/>
        <a:lstStyle/>
        <a:p>
          <a:endParaRPr lang="fr-FR"/>
        </a:p>
      </dgm:t>
    </dgm:pt>
    <dgm:pt modelId="{10AEE451-9894-41A6-B330-304E4FE31DF7}" type="sibTrans" cxnId="{E2C1EE8F-BCC5-4518-866D-90B17AEBDE44}">
      <dgm:prSet/>
      <dgm:spPr/>
      <dgm:t>
        <a:bodyPr/>
        <a:lstStyle/>
        <a:p>
          <a:endParaRPr lang="fr-FR"/>
        </a:p>
      </dgm:t>
    </dgm:pt>
    <dgm:pt modelId="{3291DA91-8663-45CF-BF0B-CC638D9483B1}" type="pres">
      <dgm:prSet presAssocID="{2907DF8C-92FB-4AB0-B3A4-07364CA59EA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F2DD3A4-6B64-4BB6-AE2D-F64CF21A7031}" type="pres">
      <dgm:prSet presAssocID="{BBD47AF9-969C-4C9E-8F07-14F69BE9A019}" presName="parentText1" presStyleLbl="node1" presStyleIdx="0" presStyleCnt="4" custScaleX="134646">
        <dgm:presLayoutVars>
          <dgm:chMax/>
          <dgm:chPref val="3"/>
          <dgm:bulletEnabled val="1"/>
        </dgm:presLayoutVars>
      </dgm:prSet>
      <dgm:spPr/>
    </dgm:pt>
    <dgm:pt modelId="{88E538C3-0B16-4C36-8822-E9D2C9EF58A9}" type="pres">
      <dgm:prSet presAssocID="{BBD47AF9-969C-4C9E-8F07-14F69BE9A019}" presName="childText1" presStyleLbl="solidAlignAcc1" presStyleIdx="0" presStyleCnt="4" custScaleX="176075" custScaleY="104882" custLinFactNeighborX="-43333" custLinFactNeighborY="1889">
        <dgm:presLayoutVars>
          <dgm:chMax val="0"/>
          <dgm:chPref val="0"/>
          <dgm:bulletEnabled val="1"/>
        </dgm:presLayoutVars>
      </dgm:prSet>
      <dgm:spPr/>
    </dgm:pt>
    <dgm:pt modelId="{B9953E27-5202-40B9-9EB3-FFEE35992312}" type="pres">
      <dgm:prSet presAssocID="{F71896DB-CD1F-4A3D-B4E2-BAE1789FCDBE}" presName="parentText2" presStyleLbl="node1" presStyleIdx="1" presStyleCnt="4" custScaleX="126590" custLinFactNeighborX="9359" custLinFactNeighborY="-773">
        <dgm:presLayoutVars>
          <dgm:chMax/>
          <dgm:chPref val="3"/>
          <dgm:bulletEnabled val="1"/>
        </dgm:presLayoutVars>
      </dgm:prSet>
      <dgm:spPr/>
    </dgm:pt>
    <dgm:pt modelId="{CCCEFC26-100D-4D49-A11E-2564B6250C15}" type="pres">
      <dgm:prSet presAssocID="{F71896DB-CD1F-4A3D-B4E2-BAE1789FCDBE}" presName="childText2" presStyleLbl="solidAlignAcc1" presStyleIdx="1" presStyleCnt="4" custScaleX="167592" custLinFactNeighborX="25410" custLinFactNeighborY="121">
        <dgm:presLayoutVars>
          <dgm:chMax val="0"/>
          <dgm:chPref val="0"/>
          <dgm:bulletEnabled val="1"/>
        </dgm:presLayoutVars>
      </dgm:prSet>
      <dgm:spPr/>
    </dgm:pt>
    <dgm:pt modelId="{24B3C095-3C56-492D-89A2-2E4BCD510DA4}" type="pres">
      <dgm:prSet presAssocID="{60B405E5-7FF1-4506-8F85-A321F2F4CB3D}" presName="parentText3" presStyleLbl="node1" presStyleIdx="2" presStyleCnt="4" custScaleX="108513" custLinFactNeighborX="28740">
        <dgm:presLayoutVars>
          <dgm:chMax/>
          <dgm:chPref val="3"/>
          <dgm:bulletEnabled val="1"/>
        </dgm:presLayoutVars>
      </dgm:prSet>
      <dgm:spPr/>
    </dgm:pt>
    <dgm:pt modelId="{F79429D6-5F84-4CA2-B905-5F37AB007A1D}" type="pres">
      <dgm:prSet presAssocID="{60B405E5-7FF1-4506-8F85-A321F2F4CB3D}" presName="childText3" presStyleLbl="solidAlignAcc1" presStyleIdx="2" presStyleCnt="4" custScaleX="100985" custScaleY="89575" custLinFactNeighborX="59867" custLinFactNeighborY="-10110">
        <dgm:presLayoutVars>
          <dgm:chMax val="0"/>
          <dgm:chPref val="0"/>
          <dgm:bulletEnabled val="1"/>
        </dgm:presLayoutVars>
      </dgm:prSet>
      <dgm:spPr/>
    </dgm:pt>
    <dgm:pt modelId="{A8A22395-E3CD-4066-9F45-92832757DD9F}" type="pres">
      <dgm:prSet presAssocID="{19D37C22-37A7-43A3-BF15-F9487771B510}" presName="parentText4" presStyleLbl="node1" presStyleIdx="3" presStyleCnt="4" custScaleX="112283" custScaleY="121725" custLinFactNeighborX="51275">
        <dgm:presLayoutVars>
          <dgm:chMax/>
          <dgm:chPref val="3"/>
          <dgm:bulletEnabled val="1"/>
        </dgm:presLayoutVars>
      </dgm:prSet>
      <dgm:spPr/>
    </dgm:pt>
    <dgm:pt modelId="{2AFCB3DC-84AE-4F1F-BCD0-672C5EEE0D2A}" type="pres">
      <dgm:prSet presAssocID="{19D37C22-37A7-43A3-BF15-F9487771B510}" presName="childText4" presStyleLbl="solidAlignAcc1" presStyleIdx="3" presStyleCnt="4" custScaleX="163563" custLinFactNeighborX="86232" custLinFactNeighborY="3260">
        <dgm:presLayoutVars>
          <dgm:chMax val="0"/>
          <dgm:chPref val="0"/>
          <dgm:bulletEnabled val="1"/>
        </dgm:presLayoutVars>
      </dgm:prSet>
      <dgm:spPr/>
    </dgm:pt>
  </dgm:ptLst>
  <dgm:cxnLst>
    <dgm:cxn modelId="{91DCEE0C-BE1E-4CC0-937C-CDC7540F99CD}" srcId="{F71896DB-CD1F-4A3D-B4E2-BAE1789FCDBE}" destId="{42F8678A-A82D-47B1-BFE1-0B8CF9D40A30}" srcOrd="0" destOrd="0" parTransId="{8FB88DE3-5169-4863-83EE-C511467E8FD6}" sibTransId="{83BAF423-160F-4BBC-84A2-3223C2EA0C5E}"/>
    <dgm:cxn modelId="{0EBC4A37-019C-4746-9371-F8003B5882B2}" srcId="{BBD47AF9-969C-4C9E-8F07-14F69BE9A019}" destId="{55B9F695-B20B-429B-ADF7-B2E6B6837000}" srcOrd="1" destOrd="0" parTransId="{FF239A35-4841-4640-817D-02DCF650C3D5}" sibTransId="{43C72A5E-FA7B-44EE-BB4F-C7A3817A4098}"/>
    <dgm:cxn modelId="{7724683D-B87D-4B13-AE7B-257780B10AD5}" type="presOf" srcId="{9BB51536-C617-4336-93F5-49889E5DFDF6}" destId="{CCCEFC26-100D-4D49-A11E-2564B6250C15}" srcOrd="0" destOrd="2" presId="urn:microsoft.com/office/officeart/2009/3/layout/IncreasingArrowsProcess"/>
    <dgm:cxn modelId="{AA2C055F-D7BC-499E-86EF-EC0FCF0A8E18}" type="presOf" srcId="{19D37C22-37A7-43A3-BF15-F9487771B510}" destId="{A8A22395-E3CD-4066-9F45-92832757DD9F}" srcOrd="0" destOrd="0" presId="urn:microsoft.com/office/officeart/2009/3/layout/IncreasingArrowsProcess"/>
    <dgm:cxn modelId="{F0F81843-54E1-4B82-9033-AF4830760CF9}" type="presOf" srcId="{55B9F695-B20B-429B-ADF7-B2E6B6837000}" destId="{88E538C3-0B16-4C36-8822-E9D2C9EF58A9}" srcOrd="0" destOrd="1" presId="urn:microsoft.com/office/officeart/2009/3/layout/IncreasingArrowsProcess"/>
    <dgm:cxn modelId="{94DD8565-7291-4D64-B238-86D043052178}" srcId="{F71896DB-CD1F-4A3D-B4E2-BAE1789FCDBE}" destId="{9BB51536-C617-4336-93F5-49889E5DFDF6}" srcOrd="2" destOrd="0" parTransId="{918484F6-982B-444A-8962-6224E8957225}" sibTransId="{A33CB9DC-8EA8-4FD0-A4F5-C507D36E9362}"/>
    <dgm:cxn modelId="{87294355-A4D4-4912-A2EE-37162E304BD1}" srcId="{2907DF8C-92FB-4AB0-B3A4-07364CA59EA2}" destId="{19D37C22-37A7-43A3-BF15-F9487771B510}" srcOrd="3" destOrd="0" parTransId="{196B22C6-BB4C-4F56-A5A5-F19A1139B0F4}" sibTransId="{C94CB76C-25BB-4DB5-9FBA-765B58444FC4}"/>
    <dgm:cxn modelId="{ED61BE78-5B81-4708-9481-41662683E546}" type="presOf" srcId="{9B17B29A-8BFF-4A77-AEE4-1DC43C5B4355}" destId="{CCCEFC26-100D-4D49-A11E-2564B6250C15}" srcOrd="0" destOrd="1" presId="urn:microsoft.com/office/officeart/2009/3/layout/IncreasingArrowsProcess"/>
    <dgm:cxn modelId="{57A1F583-1575-4785-B657-BCEDF0A8F52F}" srcId="{2907DF8C-92FB-4AB0-B3A4-07364CA59EA2}" destId="{BBD47AF9-969C-4C9E-8F07-14F69BE9A019}" srcOrd="0" destOrd="0" parTransId="{B813F947-E790-43AA-B4C7-9D99CA7D60B1}" sibTransId="{6489DAA3-C55A-4487-ACD9-446504546932}"/>
    <dgm:cxn modelId="{41A64B87-1595-48BA-B930-144CB3A24D0A}" type="presOf" srcId="{F71896DB-CD1F-4A3D-B4E2-BAE1789FCDBE}" destId="{B9953E27-5202-40B9-9EB3-FFEE35992312}" srcOrd="0" destOrd="0" presId="urn:microsoft.com/office/officeart/2009/3/layout/IncreasingArrowsProcess"/>
    <dgm:cxn modelId="{B8C4CF8F-7C52-4C55-B972-1BD93AB7EF6A}" type="presOf" srcId="{BBD47AF9-969C-4C9E-8F07-14F69BE9A019}" destId="{CF2DD3A4-6B64-4BB6-AE2D-F64CF21A7031}" srcOrd="0" destOrd="0" presId="urn:microsoft.com/office/officeart/2009/3/layout/IncreasingArrowsProcess"/>
    <dgm:cxn modelId="{E2C1EE8F-BCC5-4518-866D-90B17AEBDE44}" srcId="{60B405E5-7FF1-4506-8F85-A321F2F4CB3D}" destId="{6284F23D-9192-4EC1-AC57-7735067306FC}" srcOrd="0" destOrd="0" parTransId="{DAAB8E3F-54B6-4B04-808B-E07213D3BE32}" sibTransId="{10AEE451-9894-41A6-B330-304E4FE31DF7}"/>
    <dgm:cxn modelId="{7D15BA98-D5AE-4839-9D23-FD437F7403F3}" type="presOf" srcId="{2907DF8C-92FB-4AB0-B3A4-07364CA59EA2}" destId="{3291DA91-8663-45CF-BF0B-CC638D9483B1}" srcOrd="0" destOrd="0" presId="urn:microsoft.com/office/officeart/2009/3/layout/IncreasingArrowsProcess"/>
    <dgm:cxn modelId="{468847A1-7148-49E5-96E1-96E47E6204B5}" srcId="{19D37C22-37A7-43A3-BF15-F9487771B510}" destId="{EBF32920-F389-4FDC-A5D4-5F04F807AADC}" srcOrd="0" destOrd="0" parTransId="{FF72E23F-5663-4C19-AC1D-99B339F87A10}" sibTransId="{41114184-09BE-45DA-88FE-CCB35DE08952}"/>
    <dgm:cxn modelId="{C1FB88A9-60CF-47A8-9A32-349D139CF416}" srcId="{F71896DB-CD1F-4A3D-B4E2-BAE1789FCDBE}" destId="{9B17B29A-8BFF-4A77-AEE4-1DC43C5B4355}" srcOrd="1" destOrd="0" parTransId="{B7616C4D-163E-44AF-94DC-F006EA6252D6}" sibTransId="{0BB7BB2D-01C8-4C9C-8D11-CB595C7495DB}"/>
    <dgm:cxn modelId="{890F0DC3-2318-426E-8A9B-60765AF4AF73}" srcId="{2907DF8C-92FB-4AB0-B3A4-07364CA59EA2}" destId="{F71896DB-CD1F-4A3D-B4E2-BAE1789FCDBE}" srcOrd="1" destOrd="0" parTransId="{1C8BDFFA-4478-4E34-805A-500D1358463B}" sibTransId="{F7A04733-49CB-43AC-97F3-3B4FB1EE3A1F}"/>
    <dgm:cxn modelId="{06AE8BD3-BDFC-4920-9B72-6204613D8E4C}" type="presOf" srcId="{42F8678A-A82D-47B1-BFE1-0B8CF9D40A30}" destId="{CCCEFC26-100D-4D49-A11E-2564B6250C15}" srcOrd="0" destOrd="0" presId="urn:microsoft.com/office/officeart/2009/3/layout/IncreasingArrowsProcess"/>
    <dgm:cxn modelId="{616F0BE7-700A-4678-B9E3-88874429BDB1}" type="presOf" srcId="{2CFFDB1F-E5AF-41A7-B221-2D4E11126230}" destId="{88E538C3-0B16-4C36-8822-E9D2C9EF58A9}" srcOrd="0" destOrd="0" presId="urn:microsoft.com/office/officeart/2009/3/layout/IncreasingArrowsProcess"/>
    <dgm:cxn modelId="{9D7676F6-FD87-4B26-AE3D-079987712E0D}" type="presOf" srcId="{60B405E5-7FF1-4506-8F85-A321F2F4CB3D}" destId="{24B3C095-3C56-492D-89A2-2E4BCD510DA4}" srcOrd="0" destOrd="0" presId="urn:microsoft.com/office/officeart/2009/3/layout/IncreasingArrowsProcess"/>
    <dgm:cxn modelId="{5BC5A5FA-B218-4319-AD4B-7FE2F05F72CC}" srcId="{BBD47AF9-969C-4C9E-8F07-14F69BE9A019}" destId="{2CFFDB1F-E5AF-41A7-B221-2D4E11126230}" srcOrd="0" destOrd="0" parTransId="{D79B623E-43FC-4A96-A3EB-84FB97161EDC}" sibTransId="{EE079240-3E14-4FF5-9383-F7E8E2E3A06B}"/>
    <dgm:cxn modelId="{A120A8FB-25E1-4267-B266-6655C1793ED9}" type="presOf" srcId="{6284F23D-9192-4EC1-AC57-7735067306FC}" destId="{F79429D6-5F84-4CA2-B905-5F37AB007A1D}" srcOrd="0" destOrd="0" presId="urn:microsoft.com/office/officeart/2009/3/layout/IncreasingArrowsProcess"/>
    <dgm:cxn modelId="{686A0CFF-56E8-4A78-B357-A0705072A5CF}" type="presOf" srcId="{EBF32920-F389-4FDC-A5D4-5F04F807AADC}" destId="{2AFCB3DC-84AE-4F1F-BCD0-672C5EEE0D2A}" srcOrd="0" destOrd="0" presId="urn:microsoft.com/office/officeart/2009/3/layout/IncreasingArrowsProcess"/>
    <dgm:cxn modelId="{371C5AFF-DD31-4A71-B2B2-EC63CD25F36C}" srcId="{2907DF8C-92FB-4AB0-B3A4-07364CA59EA2}" destId="{60B405E5-7FF1-4506-8F85-A321F2F4CB3D}" srcOrd="2" destOrd="0" parTransId="{71AAE44E-94D1-4DE6-8C4E-BE754FC0FCED}" sibTransId="{4AD9F3BD-B993-4E0B-AE1C-4B9A6CD5DE22}"/>
    <dgm:cxn modelId="{4FDDE040-4001-449B-9B27-8132EACA756E}" type="presParOf" srcId="{3291DA91-8663-45CF-BF0B-CC638D9483B1}" destId="{CF2DD3A4-6B64-4BB6-AE2D-F64CF21A7031}" srcOrd="0" destOrd="0" presId="urn:microsoft.com/office/officeart/2009/3/layout/IncreasingArrowsProcess"/>
    <dgm:cxn modelId="{2AEE51D6-9A9F-4C42-A3AD-CDAF74224792}" type="presParOf" srcId="{3291DA91-8663-45CF-BF0B-CC638D9483B1}" destId="{88E538C3-0B16-4C36-8822-E9D2C9EF58A9}" srcOrd="1" destOrd="0" presId="urn:microsoft.com/office/officeart/2009/3/layout/IncreasingArrowsProcess"/>
    <dgm:cxn modelId="{2E43ECAF-F0B8-4D13-B75E-44698B2B3DE5}" type="presParOf" srcId="{3291DA91-8663-45CF-BF0B-CC638D9483B1}" destId="{B9953E27-5202-40B9-9EB3-FFEE35992312}" srcOrd="2" destOrd="0" presId="urn:microsoft.com/office/officeart/2009/3/layout/IncreasingArrowsProcess"/>
    <dgm:cxn modelId="{8CB9A387-361E-4CDE-90D9-0625E86FD115}" type="presParOf" srcId="{3291DA91-8663-45CF-BF0B-CC638D9483B1}" destId="{CCCEFC26-100D-4D49-A11E-2564B6250C15}" srcOrd="3" destOrd="0" presId="urn:microsoft.com/office/officeart/2009/3/layout/IncreasingArrowsProcess"/>
    <dgm:cxn modelId="{EDD8B89F-2386-4BEE-A903-DF63FF0900FA}" type="presParOf" srcId="{3291DA91-8663-45CF-BF0B-CC638D9483B1}" destId="{24B3C095-3C56-492D-89A2-2E4BCD510DA4}" srcOrd="4" destOrd="0" presId="urn:microsoft.com/office/officeart/2009/3/layout/IncreasingArrowsProcess"/>
    <dgm:cxn modelId="{49F6EF71-F40C-4CE8-BEF4-04C3EAB10DBF}" type="presParOf" srcId="{3291DA91-8663-45CF-BF0B-CC638D9483B1}" destId="{F79429D6-5F84-4CA2-B905-5F37AB007A1D}" srcOrd="5" destOrd="0" presId="urn:microsoft.com/office/officeart/2009/3/layout/IncreasingArrowsProcess"/>
    <dgm:cxn modelId="{12D9D99D-A029-448E-9A09-BE9E695F1602}" type="presParOf" srcId="{3291DA91-8663-45CF-BF0B-CC638D9483B1}" destId="{A8A22395-E3CD-4066-9F45-92832757DD9F}" srcOrd="6" destOrd="0" presId="urn:microsoft.com/office/officeart/2009/3/layout/IncreasingArrowsProcess"/>
    <dgm:cxn modelId="{A89FD3D9-FE08-4FBF-998C-93D58F708CAF}" type="presParOf" srcId="{3291DA91-8663-45CF-BF0B-CC638D9483B1}" destId="{2AFCB3DC-84AE-4F1F-BCD0-672C5EEE0D2A}" srcOrd="7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ADC65-5880-4D25-BCF8-2611D25D76A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2899B8E-ABD3-4215-B76C-71A9FA195125}">
      <dgm:prSet phldrT="[Texte]"/>
      <dgm:spPr/>
      <dgm:t>
        <a:bodyPr/>
        <a:lstStyle/>
        <a:p>
          <a:r>
            <a:rPr lang="fr-FR" dirty="0"/>
            <a:t>2006-2016 : Structuration des bases de données</a:t>
          </a:r>
        </a:p>
      </dgm:t>
    </dgm:pt>
    <dgm:pt modelId="{6AEB2A66-322C-4316-865F-61CA4B8BA665}" type="parTrans" cxnId="{EBB7FB7D-4C11-46CC-81CF-E74F1F855262}">
      <dgm:prSet/>
      <dgm:spPr/>
      <dgm:t>
        <a:bodyPr/>
        <a:lstStyle/>
        <a:p>
          <a:endParaRPr lang="fr-FR"/>
        </a:p>
      </dgm:t>
    </dgm:pt>
    <dgm:pt modelId="{A151A123-D4D6-4083-BB8C-D4CD467042B0}" type="sibTrans" cxnId="{EBB7FB7D-4C11-46CC-81CF-E74F1F855262}">
      <dgm:prSet/>
      <dgm:spPr/>
      <dgm:t>
        <a:bodyPr/>
        <a:lstStyle/>
        <a:p>
          <a:endParaRPr lang="fr-FR"/>
        </a:p>
      </dgm:t>
    </dgm:pt>
    <dgm:pt modelId="{EAFA7FCB-7DCE-49AE-A04C-3376C0E36D94}">
      <dgm:prSet phldrT="[Texte]" custT="1"/>
      <dgm:spPr/>
      <dgm:t>
        <a:bodyPr/>
        <a:lstStyle/>
        <a:p>
          <a:r>
            <a:rPr lang="fr-FR" sz="2000" dirty="0"/>
            <a:t>Numérisation cartographique détaillée </a:t>
          </a:r>
        </a:p>
        <a:p>
          <a:r>
            <a:rPr lang="fr-FR" sz="2000" dirty="0"/>
            <a:t>Modélisation hydraulique des réseaux</a:t>
          </a:r>
        </a:p>
        <a:p>
          <a:r>
            <a:rPr lang="fr-FR" sz="2000" dirty="0"/>
            <a:t>Equipe de recherche de fuites, surveillance de réseau</a:t>
          </a:r>
        </a:p>
        <a:p>
          <a:r>
            <a:rPr lang="fr-FR" sz="2000" dirty="0"/>
            <a:t>Audit (SADE Ivry et </a:t>
          </a:r>
          <a:r>
            <a:rPr lang="fr-FR" sz="2000" dirty="0" err="1"/>
            <a:t>Mydataball</a:t>
          </a:r>
          <a:r>
            <a:rPr lang="fr-FR" sz="2000"/>
            <a:t>) du </a:t>
          </a:r>
          <a:r>
            <a:rPr lang="fr-FR" sz="2000" dirty="0"/>
            <a:t>parc de compteurs domestiques</a:t>
          </a:r>
        </a:p>
      </dgm:t>
    </dgm:pt>
    <dgm:pt modelId="{F838EA41-8D48-4573-996B-2027088C186A}" type="parTrans" cxnId="{85E8BED1-10F0-4B1C-8E05-FACCE5B4A29C}">
      <dgm:prSet/>
      <dgm:spPr/>
      <dgm:t>
        <a:bodyPr/>
        <a:lstStyle/>
        <a:p>
          <a:endParaRPr lang="fr-FR"/>
        </a:p>
      </dgm:t>
    </dgm:pt>
    <dgm:pt modelId="{72F6B479-93BB-4B16-AAD4-C8C03BE2C4B0}" type="sibTrans" cxnId="{85E8BED1-10F0-4B1C-8E05-FACCE5B4A29C}">
      <dgm:prSet/>
      <dgm:spPr/>
      <dgm:t>
        <a:bodyPr/>
        <a:lstStyle/>
        <a:p>
          <a:endParaRPr lang="fr-FR"/>
        </a:p>
      </dgm:t>
    </dgm:pt>
    <dgm:pt modelId="{3F267DDC-5A1D-4828-A18A-BFBC0A428E0F}">
      <dgm:prSet phldrT="[Texte]"/>
      <dgm:spPr/>
      <dgm:t>
        <a:bodyPr/>
        <a:lstStyle/>
        <a:p>
          <a:r>
            <a:rPr lang="fr-FR" dirty="0"/>
            <a:t>2018-2023 : Réseau de conduites </a:t>
          </a:r>
        </a:p>
      </dgm:t>
    </dgm:pt>
    <dgm:pt modelId="{419C7E39-CFF9-40E7-8F32-0CB1647A5E44}" type="parTrans" cxnId="{F1747D1D-3F40-49A6-8D42-D644E019A948}">
      <dgm:prSet/>
      <dgm:spPr/>
      <dgm:t>
        <a:bodyPr/>
        <a:lstStyle/>
        <a:p>
          <a:endParaRPr lang="fr-FR"/>
        </a:p>
      </dgm:t>
    </dgm:pt>
    <dgm:pt modelId="{7A436DC3-5127-4911-800F-BFCCA429ECD4}" type="sibTrans" cxnId="{F1747D1D-3F40-49A6-8D42-D644E019A948}">
      <dgm:prSet/>
      <dgm:spPr/>
      <dgm:t>
        <a:bodyPr/>
        <a:lstStyle/>
        <a:p>
          <a:endParaRPr lang="fr-FR"/>
        </a:p>
      </dgm:t>
    </dgm:pt>
    <dgm:pt modelId="{060E5F87-3D63-445A-8E8B-9CCB74E1250C}">
      <dgm:prSet phldrT="[Texte]" custT="1"/>
      <dgm:spPr/>
      <dgm:t>
        <a:bodyPr/>
        <a:lstStyle/>
        <a:p>
          <a:r>
            <a:rPr lang="fr-FR" sz="2000" dirty="0"/>
            <a:t>Restructuration du réseau pour le sectoriser et mise en place de chambres de comptages</a:t>
          </a:r>
        </a:p>
      </dgm:t>
    </dgm:pt>
    <dgm:pt modelId="{9E811902-F9D0-4ECA-A470-D37303C65642}" type="parTrans" cxnId="{24F64F79-A92E-4881-B6A9-975589138114}">
      <dgm:prSet/>
      <dgm:spPr/>
      <dgm:t>
        <a:bodyPr/>
        <a:lstStyle/>
        <a:p>
          <a:endParaRPr lang="fr-FR"/>
        </a:p>
      </dgm:t>
    </dgm:pt>
    <dgm:pt modelId="{95B6AFEE-F38F-42A4-96F3-AC5912CFC8E0}" type="sibTrans" cxnId="{24F64F79-A92E-4881-B6A9-975589138114}">
      <dgm:prSet/>
      <dgm:spPr/>
      <dgm:t>
        <a:bodyPr/>
        <a:lstStyle/>
        <a:p>
          <a:endParaRPr lang="fr-FR"/>
        </a:p>
      </dgm:t>
    </dgm:pt>
    <dgm:pt modelId="{BF5D113A-076C-4914-862C-225D5178C3EA}">
      <dgm:prSet phldrT="[Texte]" custT="1"/>
      <dgm:spPr/>
      <dgm:t>
        <a:bodyPr/>
        <a:lstStyle/>
        <a:p>
          <a:r>
            <a:rPr lang="fr-FR" sz="2000" dirty="0"/>
            <a:t>Optimisation du comptage par pose de plusieurs centaines de pré localisateurs de fuites mobiles et fixes</a:t>
          </a:r>
        </a:p>
      </dgm:t>
    </dgm:pt>
    <dgm:pt modelId="{BEC9FBA6-D1F0-40BC-AA34-C1C4CCEF14F7}" type="parTrans" cxnId="{6AA289B2-C5CD-4CF0-8535-5EF321E2893D}">
      <dgm:prSet/>
      <dgm:spPr/>
      <dgm:t>
        <a:bodyPr/>
        <a:lstStyle/>
        <a:p>
          <a:endParaRPr lang="fr-FR"/>
        </a:p>
      </dgm:t>
    </dgm:pt>
    <dgm:pt modelId="{B2A77505-10DE-4E15-AE3F-A60F2F76FA44}" type="sibTrans" cxnId="{6AA289B2-C5CD-4CF0-8535-5EF321E2893D}">
      <dgm:prSet/>
      <dgm:spPr/>
      <dgm:t>
        <a:bodyPr/>
        <a:lstStyle/>
        <a:p>
          <a:endParaRPr lang="fr-FR"/>
        </a:p>
      </dgm:t>
    </dgm:pt>
    <dgm:pt modelId="{491EC448-89EF-43A9-9195-D60E58AE101F}" type="pres">
      <dgm:prSet presAssocID="{3FAADC65-5880-4D25-BCF8-2611D25D76A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B0E52BA-F482-47A5-8109-F4497EEC538D}" type="pres">
      <dgm:prSet presAssocID="{12899B8E-ABD3-4215-B76C-71A9FA195125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ED26856B-7249-4BC3-AE7D-8FBD512209E9}" type="pres">
      <dgm:prSet presAssocID="{12899B8E-ABD3-4215-B76C-71A9FA195125}" presName="childText1" presStyleLbl="solidAlignAcc1" presStyleIdx="0" presStyleCnt="2" custScaleY="103395" custLinFactNeighborX="84" custLinFactNeighborY="-1605">
        <dgm:presLayoutVars>
          <dgm:chMax val="0"/>
          <dgm:chPref val="0"/>
          <dgm:bulletEnabled val="1"/>
        </dgm:presLayoutVars>
      </dgm:prSet>
      <dgm:spPr/>
    </dgm:pt>
    <dgm:pt modelId="{82A89A48-AD7C-4EC1-A936-C7F8B44D47C7}" type="pres">
      <dgm:prSet presAssocID="{3F267DDC-5A1D-4828-A18A-BFBC0A428E0F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FAEE9FAF-7EEA-4781-97BC-72A462F56C40}" type="pres">
      <dgm:prSet presAssocID="{3F267DDC-5A1D-4828-A18A-BFBC0A428E0F}" presName="childText2" presStyleLbl="solidAlignAcc1" presStyleIdx="1" presStyleCnt="2" custScaleX="115547" custScaleY="72579" custLinFactNeighborX="8318" custLinFactNeighborY="-13730">
        <dgm:presLayoutVars>
          <dgm:chMax val="0"/>
          <dgm:chPref val="0"/>
          <dgm:bulletEnabled val="1"/>
        </dgm:presLayoutVars>
      </dgm:prSet>
      <dgm:spPr/>
    </dgm:pt>
  </dgm:ptLst>
  <dgm:cxnLst>
    <dgm:cxn modelId="{F1747D1D-3F40-49A6-8D42-D644E019A948}" srcId="{3FAADC65-5880-4D25-BCF8-2611D25D76A9}" destId="{3F267DDC-5A1D-4828-A18A-BFBC0A428E0F}" srcOrd="1" destOrd="0" parTransId="{419C7E39-CFF9-40E7-8F32-0CB1647A5E44}" sibTransId="{7A436DC3-5127-4911-800F-BFCCA429ECD4}"/>
    <dgm:cxn modelId="{24F64F79-A92E-4881-B6A9-975589138114}" srcId="{3F267DDC-5A1D-4828-A18A-BFBC0A428E0F}" destId="{060E5F87-3D63-445A-8E8B-9CCB74E1250C}" srcOrd="0" destOrd="0" parTransId="{9E811902-F9D0-4ECA-A470-D37303C65642}" sibTransId="{95B6AFEE-F38F-42A4-96F3-AC5912CFC8E0}"/>
    <dgm:cxn modelId="{EBB7FB7D-4C11-46CC-81CF-E74F1F855262}" srcId="{3FAADC65-5880-4D25-BCF8-2611D25D76A9}" destId="{12899B8E-ABD3-4215-B76C-71A9FA195125}" srcOrd="0" destOrd="0" parTransId="{6AEB2A66-322C-4316-865F-61CA4B8BA665}" sibTransId="{A151A123-D4D6-4083-BB8C-D4CD467042B0}"/>
    <dgm:cxn modelId="{1249038A-0BAE-4DE6-8CD1-5E04A50A0BF5}" type="presOf" srcId="{060E5F87-3D63-445A-8E8B-9CCB74E1250C}" destId="{FAEE9FAF-7EEA-4781-97BC-72A462F56C40}" srcOrd="0" destOrd="0" presId="urn:microsoft.com/office/officeart/2009/3/layout/IncreasingArrowsProcess"/>
    <dgm:cxn modelId="{07A6048C-5C64-4DDF-B1EF-52E0241A24E2}" type="presOf" srcId="{BF5D113A-076C-4914-862C-225D5178C3EA}" destId="{FAEE9FAF-7EEA-4781-97BC-72A462F56C40}" srcOrd="0" destOrd="1" presId="urn:microsoft.com/office/officeart/2009/3/layout/IncreasingArrowsProcess"/>
    <dgm:cxn modelId="{026D3E92-C8F1-452A-AF43-F65306755794}" type="presOf" srcId="{EAFA7FCB-7DCE-49AE-A04C-3376C0E36D94}" destId="{ED26856B-7249-4BC3-AE7D-8FBD512209E9}" srcOrd="0" destOrd="0" presId="urn:microsoft.com/office/officeart/2009/3/layout/IncreasingArrowsProcess"/>
    <dgm:cxn modelId="{940906A6-9565-4B7D-B281-4DD703B76078}" type="presOf" srcId="{3FAADC65-5880-4D25-BCF8-2611D25D76A9}" destId="{491EC448-89EF-43A9-9195-D60E58AE101F}" srcOrd="0" destOrd="0" presId="urn:microsoft.com/office/officeart/2009/3/layout/IncreasingArrowsProcess"/>
    <dgm:cxn modelId="{6AA289B2-C5CD-4CF0-8535-5EF321E2893D}" srcId="{3F267DDC-5A1D-4828-A18A-BFBC0A428E0F}" destId="{BF5D113A-076C-4914-862C-225D5178C3EA}" srcOrd="1" destOrd="0" parTransId="{BEC9FBA6-D1F0-40BC-AA34-C1C4CCEF14F7}" sibTransId="{B2A77505-10DE-4E15-AE3F-A60F2F76FA44}"/>
    <dgm:cxn modelId="{85E8BED1-10F0-4B1C-8E05-FACCE5B4A29C}" srcId="{12899B8E-ABD3-4215-B76C-71A9FA195125}" destId="{EAFA7FCB-7DCE-49AE-A04C-3376C0E36D94}" srcOrd="0" destOrd="0" parTransId="{F838EA41-8D48-4573-996B-2027088C186A}" sibTransId="{72F6B479-93BB-4B16-AAD4-C8C03BE2C4B0}"/>
    <dgm:cxn modelId="{D3DB58DF-1337-4BC6-AB02-E616312EC3A4}" type="presOf" srcId="{3F267DDC-5A1D-4828-A18A-BFBC0A428E0F}" destId="{82A89A48-AD7C-4EC1-A936-C7F8B44D47C7}" srcOrd="0" destOrd="0" presId="urn:microsoft.com/office/officeart/2009/3/layout/IncreasingArrowsProcess"/>
    <dgm:cxn modelId="{BC7E46F2-54F6-4806-A5A4-744E8DC9C1AE}" type="presOf" srcId="{12899B8E-ABD3-4215-B76C-71A9FA195125}" destId="{7B0E52BA-F482-47A5-8109-F4497EEC538D}" srcOrd="0" destOrd="0" presId="urn:microsoft.com/office/officeart/2009/3/layout/IncreasingArrowsProcess"/>
    <dgm:cxn modelId="{0A013274-9B60-4A9D-B8D0-72C6E4AD3BBE}" type="presParOf" srcId="{491EC448-89EF-43A9-9195-D60E58AE101F}" destId="{7B0E52BA-F482-47A5-8109-F4497EEC538D}" srcOrd="0" destOrd="0" presId="urn:microsoft.com/office/officeart/2009/3/layout/IncreasingArrowsProcess"/>
    <dgm:cxn modelId="{2DF9C368-791E-4482-82E9-243C99F05106}" type="presParOf" srcId="{491EC448-89EF-43A9-9195-D60E58AE101F}" destId="{ED26856B-7249-4BC3-AE7D-8FBD512209E9}" srcOrd="1" destOrd="0" presId="urn:microsoft.com/office/officeart/2009/3/layout/IncreasingArrowsProcess"/>
    <dgm:cxn modelId="{5739B8CC-30BA-443D-8509-787C2E31A167}" type="presParOf" srcId="{491EC448-89EF-43A9-9195-D60E58AE101F}" destId="{82A89A48-AD7C-4EC1-A936-C7F8B44D47C7}" srcOrd="2" destOrd="0" presId="urn:microsoft.com/office/officeart/2009/3/layout/IncreasingArrowsProcess"/>
    <dgm:cxn modelId="{89950C8D-E6F9-407F-982C-EF320356CA21}" type="presParOf" srcId="{491EC448-89EF-43A9-9195-D60E58AE101F}" destId="{FAEE9FAF-7EEA-4781-97BC-72A462F56C40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ADC65-5880-4D25-BCF8-2611D25D76A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2899B8E-ABD3-4215-B76C-71A9FA195125}">
      <dgm:prSet phldrT="[Texte]"/>
      <dgm:spPr/>
      <dgm:t>
        <a:bodyPr/>
        <a:lstStyle/>
        <a:p>
          <a:r>
            <a:rPr lang="fr-FR" dirty="0"/>
            <a:t>2006-2010 : Acquisition filière</a:t>
          </a:r>
        </a:p>
      </dgm:t>
    </dgm:pt>
    <dgm:pt modelId="{6AEB2A66-322C-4316-865F-61CA4B8BA665}" type="parTrans" cxnId="{EBB7FB7D-4C11-46CC-81CF-E74F1F855262}">
      <dgm:prSet/>
      <dgm:spPr/>
      <dgm:t>
        <a:bodyPr/>
        <a:lstStyle/>
        <a:p>
          <a:endParaRPr lang="fr-FR"/>
        </a:p>
      </dgm:t>
    </dgm:pt>
    <dgm:pt modelId="{A151A123-D4D6-4083-BB8C-D4CD467042B0}" type="sibTrans" cxnId="{EBB7FB7D-4C11-46CC-81CF-E74F1F855262}">
      <dgm:prSet/>
      <dgm:spPr/>
      <dgm:t>
        <a:bodyPr/>
        <a:lstStyle/>
        <a:p>
          <a:endParaRPr lang="fr-FR"/>
        </a:p>
      </dgm:t>
    </dgm:pt>
    <dgm:pt modelId="{EAFA7FCB-7DCE-49AE-A04C-3376C0E36D94}">
      <dgm:prSet phldrT="[Texte]" custT="1"/>
      <dgm:spPr/>
      <dgm:t>
        <a:bodyPr/>
        <a:lstStyle/>
        <a:p>
          <a:r>
            <a:rPr lang="fr-FR" sz="2000" dirty="0"/>
            <a:t>Reprise en régie du process de l’usine sous brevets initiaux</a:t>
          </a:r>
        </a:p>
      </dgm:t>
    </dgm:pt>
    <dgm:pt modelId="{F838EA41-8D48-4573-996B-2027088C186A}" type="parTrans" cxnId="{85E8BED1-10F0-4B1C-8E05-FACCE5B4A29C}">
      <dgm:prSet/>
      <dgm:spPr/>
      <dgm:t>
        <a:bodyPr/>
        <a:lstStyle/>
        <a:p>
          <a:endParaRPr lang="fr-FR"/>
        </a:p>
      </dgm:t>
    </dgm:pt>
    <dgm:pt modelId="{72F6B479-93BB-4B16-AAD4-C8C03BE2C4B0}" type="sibTrans" cxnId="{85E8BED1-10F0-4B1C-8E05-FACCE5B4A29C}">
      <dgm:prSet/>
      <dgm:spPr/>
      <dgm:t>
        <a:bodyPr/>
        <a:lstStyle/>
        <a:p>
          <a:endParaRPr lang="fr-FR"/>
        </a:p>
      </dgm:t>
    </dgm:pt>
    <dgm:pt modelId="{BA5920A0-CFDA-4C54-85C9-5F85AEB349EC}">
      <dgm:prSet phldrT="[Texte]"/>
      <dgm:spPr/>
      <dgm:t>
        <a:bodyPr/>
        <a:lstStyle/>
        <a:p>
          <a:r>
            <a:rPr lang="fr-FR" dirty="0"/>
            <a:t>2009-2013 : Optimisation des eaux de lavage</a:t>
          </a:r>
        </a:p>
      </dgm:t>
    </dgm:pt>
    <dgm:pt modelId="{261EC42C-AE9D-472C-8A18-04B6C8F23FCE}" type="parTrans" cxnId="{FC05F680-B37F-49F4-BAFD-02FB40085089}">
      <dgm:prSet/>
      <dgm:spPr/>
      <dgm:t>
        <a:bodyPr/>
        <a:lstStyle/>
        <a:p>
          <a:endParaRPr lang="fr-FR"/>
        </a:p>
      </dgm:t>
    </dgm:pt>
    <dgm:pt modelId="{789E8956-2E0D-4E86-831E-F7534AB63207}" type="sibTrans" cxnId="{FC05F680-B37F-49F4-BAFD-02FB40085089}">
      <dgm:prSet/>
      <dgm:spPr/>
      <dgm:t>
        <a:bodyPr/>
        <a:lstStyle/>
        <a:p>
          <a:endParaRPr lang="fr-FR"/>
        </a:p>
      </dgm:t>
    </dgm:pt>
    <dgm:pt modelId="{CCE14674-2BA8-48E7-AFD1-AD6A692305BE}">
      <dgm:prSet phldrT="[Texte]" custT="1"/>
      <dgm:spPr/>
      <dgm:t>
        <a:bodyPr/>
        <a:lstStyle/>
        <a:p>
          <a:r>
            <a:rPr lang="fr-FR" sz="1800" dirty="0"/>
            <a:t>Etude et mise en service du recyclage sur site de 95% des eaux de lavage de filtre pour restitution au milieu naturel</a:t>
          </a:r>
        </a:p>
      </dgm:t>
    </dgm:pt>
    <dgm:pt modelId="{1FFB4D94-2746-4DFC-8122-6C7204A3A434}" type="parTrans" cxnId="{2349C291-CA39-4FB0-A913-2449473F5169}">
      <dgm:prSet/>
      <dgm:spPr/>
      <dgm:t>
        <a:bodyPr/>
        <a:lstStyle/>
        <a:p>
          <a:endParaRPr lang="fr-FR"/>
        </a:p>
      </dgm:t>
    </dgm:pt>
    <dgm:pt modelId="{AC238ED2-10C3-4BA5-8609-DD1EDF793B12}" type="sibTrans" cxnId="{2349C291-CA39-4FB0-A913-2449473F5169}">
      <dgm:prSet/>
      <dgm:spPr/>
      <dgm:t>
        <a:bodyPr/>
        <a:lstStyle/>
        <a:p>
          <a:endParaRPr lang="fr-FR"/>
        </a:p>
      </dgm:t>
    </dgm:pt>
    <dgm:pt modelId="{ABC959FC-0C75-43AD-8959-BCABF95E608F}">
      <dgm:prSet phldrT="[Texte]"/>
      <dgm:spPr/>
      <dgm:t>
        <a:bodyPr/>
        <a:lstStyle/>
        <a:p>
          <a:r>
            <a:rPr lang="fr-FR" dirty="0"/>
            <a:t>2010-2015 : Optimisation filières</a:t>
          </a:r>
        </a:p>
      </dgm:t>
    </dgm:pt>
    <dgm:pt modelId="{E5B7AD0B-F16D-4AC0-87C9-152FB224DC73}" type="parTrans" cxnId="{6D256CE1-80C0-41C0-95B6-59E78D5594FC}">
      <dgm:prSet/>
      <dgm:spPr/>
      <dgm:t>
        <a:bodyPr/>
        <a:lstStyle/>
        <a:p>
          <a:endParaRPr lang="fr-FR"/>
        </a:p>
      </dgm:t>
    </dgm:pt>
    <dgm:pt modelId="{9ED4D25A-E717-4D45-8EDB-CDD37DCD6CC2}" type="sibTrans" cxnId="{6D256CE1-80C0-41C0-95B6-59E78D5594FC}">
      <dgm:prSet/>
      <dgm:spPr/>
      <dgm:t>
        <a:bodyPr/>
        <a:lstStyle/>
        <a:p>
          <a:endParaRPr lang="fr-FR"/>
        </a:p>
      </dgm:t>
    </dgm:pt>
    <dgm:pt modelId="{646B70A7-76EE-4F84-A6CD-F3DA7CCEB1EE}">
      <dgm:prSet phldrT="[Texte]" custT="1"/>
      <dgm:spPr/>
      <dgm:t>
        <a:bodyPr/>
        <a:lstStyle/>
        <a:p>
          <a:r>
            <a:rPr lang="fr-FR" sz="1800" dirty="0"/>
            <a:t>Adaptation du génie civil et des filières à la réduction des volumes (de 48 000 m</a:t>
          </a:r>
          <a:r>
            <a:rPr lang="fr-FR" sz="1800" baseline="30000" dirty="0"/>
            <a:t>3</a:t>
          </a:r>
          <a:r>
            <a:rPr lang="fr-FR" sz="1800" dirty="0"/>
            <a:t>/jour max et 30000 en été à 15 000 m</a:t>
          </a:r>
          <a:r>
            <a:rPr lang="fr-FR" sz="1800" baseline="30000" dirty="0"/>
            <a:t>3</a:t>
          </a:r>
          <a:r>
            <a:rPr lang="fr-FR" sz="1800" dirty="0"/>
            <a:t>/jour effectif)</a:t>
          </a:r>
        </a:p>
      </dgm:t>
    </dgm:pt>
    <dgm:pt modelId="{600BE5E6-B6F5-467D-A725-A9547B6EC314}" type="parTrans" cxnId="{BA29B5C9-63DF-4E6A-B296-D7B546A48BE1}">
      <dgm:prSet/>
      <dgm:spPr/>
      <dgm:t>
        <a:bodyPr/>
        <a:lstStyle/>
        <a:p>
          <a:endParaRPr lang="fr-FR"/>
        </a:p>
      </dgm:t>
    </dgm:pt>
    <dgm:pt modelId="{37655B65-B3A6-49B4-AA16-65B807FDE7B3}" type="sibTrans" cxnId="{BA29B5C9-63DF-4E6A-B296-D7B546A48BE1}">
      <dgm:prSet/>
      <dgm:spPr/>
      <dgm:t>
        <a:bodyPr/>
        <a:lstStyle/>
        <a:p>
          <a:endParaRPr lang="fr-FR"/>
        </a:p>
      </dgm:t>
    </dgm:pt>
    <dgm:pt modelId="{DD5154A4-BCB6-4757-988A-904E69111D05}">
      <dgm:prSet phldrT="[Texte]" custT="1"/>
      <dgm:spPr/>
      <dgm:t>
        <a:bodyPr/>
        <a:lstStyle/>
        <a:p>
          <a:r>
            <a:rPr lang="fr-FR" sz="1800" dirty="0"/>
            <a:t>Optimisation des filières (dénitrification, désinfection à l’ozone et filtres charbons actifs)</a:t>
          </a:r>
        </a:p>
      </dgm:t>
    </dgm:pt>
    <dgm:pt modelId="{C495912E-9EC2-451F-AAB8-1B1175FF634B}" type="parTrans" cxnId="{F6FBB7D6-BDEA-4B66-8426-7AA1CA4DA3F0}">
      <dgm:prSet/>
      <dgm:spPr/>
      <dgm:t>
        <a:bodyPr/>
        <a:lstStyle/>
        <a:p>
          <a:endParaRPr lang="fr-FR"/>
        </a:p>
      </dgm:t>
    </dgm:pt>
    <dgm:pt modelId="{169180C4-D677-4F6E-A231-1A7A4F01E453}" type="sibTrans" cxnId="{F6FBB7D6-BDEA-4B66-8426-7AA1CA4DA3F0}">
      <dgm:prSet/>
      <dgm:spPr/>
      <dgm:t>
        <a:bodyPr/>
        <a:lstStyle/>
        <a:p>
          <a:endParaRPr lang="fr-FR"/>
        </a:p>
      </dgm:t>
    </dgm:pt>
    <dgm:pt modelId="{04A615F0-9D52-4944-8FBE-93B37F027578}">
      <dgm:prSet phldrT="[Texte]"/>
      <dgm:spPr/>
      <dgm:t>
        <a:bodyPr/>
        <a:lstStyle/>
        <a:p>
          <a:r>
            <a:rPr lang="fr-FR" dirty="0"/>
            <a:t>2017-23 : </a:t>
          </a:r>
          <a:r>
            <a:rPr lang="fr-FR" dirty="0" err="1"/>
            <a:t>Adaptat</a:t>
          </a:r>
          <a:r>
            <a:rPr lang="fr-FR" dirty="0"/>
            <a:t>° CAG</a:t>
          </a:r>
        </a:p>
      </dgm:t>
    </dgm:pt>
    <dgm:pt modelId="{E97526FE-A950-4F10-AA70-665A783E55E8}" type="parTrans" cxnId="{2B29537F-3501-4568-AC04-F159B0857166}">
      <dgm:prSet/>
      <dgm:spPr/>
      <dgm:t>
        <a:bodyPr/>
        <a:lstStyle/>
        <a:p>
          <a:endParaRPr lang="fr-FR"/>
        </a:p>
      </dgm:t>
    </dgm:pt>
    <dgm:pt modelId="{104A0C16-0B8C-4159-895F-661B3AB9A3C2}" type="sibTrans" cxnId="{2B29537F-3501-4568-AC04-F159B0857166}">
      <dgm:prSet/>
      <dgm:spPr/>
      <dgm:t>
        <a:bodyPr/>
        <a:lstStyle/>
        <a:p>
          <a:endParaRPr lang="fr-FR"/>
        </a:p>
      </dgm:t>
    </dgm:pt>
    <dgm:pt modelId="{F089F83A-B692-4E50-831B-D38F9F9A1332}">
      <dgm:prSet phldrT="[Texte]" custT="1"/>
      <dgm:spPr/>
      <dgm:t>
        <a:bodyPr/>
        <a:lstStyle/>
        <a:p>
          <a:r>
            <a:rPr lang="fr-FR" sz="1800" dirty="0"/>
            <a:t>Evolution des filtres à charbons pour optimisation des cycles de lavage et réduction des remplacements</a:t>
          </a:r>
        </a:p>
        <a:p>
          <a:r>
            <a:rPr lang="fr-FR" sz="1800" dirty="0"/>
            <a:t>Adaptations à l’évolution de la qualité des eaux brutes</a:t>
          </a:r>
        </a:p>
      </dgm:t>
    </dgm:pt>
    <dgm:pt modelId="{833A42EF-56A0-47A8-82A0-96E9938CC74C}" type="parTrans" cxnId="{A9801A15-0D5F-4D5B-8835-D4E69B31A4B6}">
      <dgm:prSet/>
      <dgm:spPr/>
      <dgm:t>
        <a:bodyPr/>
        <a:lstStyle/>
        <a:p>
          <a:endParaRPr lang="fr-FR"/>
        </a:p>
      </dgm:t>
    </dgm:pt>
    <dgm:pt modelId="{AA0C588D-DD8B-4DC9-99E6-2DD078BF6430}" type="sibTrans" cxnId="{A9801A15-0D5F-4D5B-8835-D4E69B31A4B6}">
      <dgm:prSet/>
      <dgm:spPr/>
      <dgm:t>
        <a:bodyPr/>
        <a:lstStyle/>
        <a:p>
          <a:endParaRPr lang="fr-FR"/>
        </a:p>
      </dgm:t>
    </dgm:pt>
    <dgm:pt modelId="{491EC448-89EF-43A9-9195-D60E58AE101F}" type="pres">
      <dgm:prSet presAssocID="{3FAADC65-5880-4D25-BCF8-2611D25D76A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B0E52BA-F482-47A5-8109-F4497EEC538D}" type="pres">
      <dgm:prSet presAssocID="{12899B8E-ABD3-4215-B76C-71A9FA195125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ED26856B-7249-4BC3-AE7D-8FBD512209E9}" type="pres">
      <dgm:prSet presAssocID="{12899B8E-ABD3-4215-B76C-71A9FA195125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02469AD9-2F9F-41F1-B9F0-2427E3D2F851}" type="pres">
      <dgm:prSet presAssocID="{BA5920A0-CFDA-4C54-85C9-5F85AEB349EC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DD4E4A15-8C90-4B39-BACF-DA9D05F8AC7C}" type="pres">
      <dgm:prSet presAssocID="{BA5920A0-CFDA-4C54-85C9-5F85AEB349EC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58B917FE-E072-4A8B-B393-87B7DF8BA0C4}" type="pres">
      <dgm:prSet presAssocID="{ABC959FC-0C75-43AD-8959-BCABF95E608F}" presName="parentText3" presStyleLbl="node1" presStyleIdx="2" presStyleCnt="4" custScaleX="127771" custLinFactNeighborX="13931">
        <dgm:presLayoutVars>
          <dgm:chMax/>
          <dgm:chPref val="3"/>
          <dgm:bulletEnabled val="1"/>
        </dgm:presLayoutVars>
      </dgm:prSet>
      <dgm:spPr/>
    </dgm:pt>
    <dgm:pt modelId="{B14F30BD-774D-4351-8122-13F2D5AD10A7}" type="pres">
      <dgm:prSet presAssocID="{ABC959FC-0C75-43AD-8959-BCABF95E608F}" presName="childText3" presStyleLbl="solidAlignAcc1" presStyleIdx="2" presStyleCnt="4" custScaleX="167439" custLinFactNeighborX="34893">
        <dgm:presLayoutVars>
          <dgm:chMax val="0"/>
          <dgm:chPref val="0"/>
          <dgm:bulletEnabled val="1"/>
        </dgm:presLayoutVars>
      </dgm:prSet>
      <dgm:spPr/>
    </dgm:pt>
    <dgm:pt modelId="{721C10F5-4465-4259-BA7A-16BA2875A5DA}" type="pres">
      <dgm:prSet presAssocID="{04A615F0-9D52-4944-8FBE-93B37F027578}" presName="parentText4" presStyleLbl="node1" presStyleIdx="3" presStyleCnt="4" custLinFactNeighborX="52440" custLinFactNeighborY="1839">
        <dgm:presLayoutVars>
          <dgm:chMax/>
          <dgm:chPref val="3"/>
          <dgm:bulletEnabled val="1"/>
        </dgm:presLayoutVars>
      </dgm:prSet>
      <dgm:spPr/>
    </dgm:pt>
    <dgm:pt modelId="{A95AA629-88EE-40DD-8284-19176981D363}" type="pres">
      <dgm:prSet presAssocID="{04A615F0-9D52-4944-8FBE-93B37F027578}" presName="childText4" presStyleLbl="solidAlignAcc1" presStyleIdx="3" presStyleCnt="4" custScaleX="161656" custLinFactNeighborX="99941" custLinFactNeighborY="983">
        <dgm:presLayoutVars>
          <dgm:chMax val="0"/>
          <dgm:chPref val="0"/>
          <dgm:bulletEnabled val="1"/>
        </dgm:presLayoutVars>
      </dgm:prSet>
      <dgm:spPr/>
    </dgm:pt>
  </dgm:ptLst>
  <dgm:cxnLst>
    <dgm:cxn modelId="{A9801A15-0D5F-4D5B-8835-D4E69B31A4B6}" srcId="{04A615F0-9D52-4944-8FBE-93B37F027578}" destId="{F089F83A-B692-4E50-831B-D38F9F9A1332}" srcOrd="0" destOrd="0" parTransId="{833A42EF-56A0-47A8-82A0-96E9938CC74C}" sibTransId="{AA0C588D-DD8B-4DC9-99E6-2DD078BF6430}"/>
    <dgm:cxn modelId="{2A023731-EC6A-49A1-B628-A99D8F4A1486}" type="presOf" srcId="{BA5920A0-CFDA-4C54-85C9-5F85AEB349EC}" destId="{02469AD9-2F9F-41F1-B9F0-2427E3D2F851}" srcOrd="0" destOrd="0" presId="urn:microsoft.com/office/officeart/2009/3/layout/IncreasingArrowsProcess"/>
    <dgm:cxn modelId="{C61D2640-B95C-4BF0-892C-1D02027B52B8}" type="presOf" srcId="{04A615F0-9D52-4944-8FBE-93B37F027578}" destId="{721C10F5-4465-4259-BA7A-16BA2875A5DA}" srcOrd="0" destOrd="0" presId="urn:microsoft.com/office/officeart/2009/3/layout/IncreasingArrowsProcess"/>
    <dgm:cxn modelId="{ABD6FD6E-1240-426A-BBC6-DBECF232F7DF}" type="presOf" srcId="{CCE14674-2BA8-48E7-AFD1-AD6A692305BE}" destId="{DD4E4A15-8C90-4B39-BACF-DA9D05F8AC7C}" srcOrd="0" destOrd="0" presId="urn:microsoft.com/office/officeart/2009/3/layout/IncreasingArrowsProcess"/>
    <dgm:cxn modelId="{A5736A7C-500E-4C10-8A43-DFA91D51D806}" type="presOf" srcId="{646B70A7-76EE-4F84-A6CD-F3DA7CCEB1EE}" destId="{B14F30BD-774D-4351-8122-13F2D5AD10A7}" srcOrd="0" destOrd="0" presId="urn:microsoft.com/office/officeart/2009/3/layout/IncreasingArrowsProcess"/>
    <dgm:cxn modelId="{EBB7FB7D-4C11-46CC-81CF-E74F1F855262}" srcId="{3FAADC65-5880-4D25-BCF8-2611D25D76A9}" destId="{12899B8E-ABD3-4215-B76C-71A9FA195125}" srcOrd="0" destOrd="0" parTransId="{6AEB2A66-322C-4316-865F-61CA4B8BA665}" sibTransId="{A151A123-D4D6-4083-BB8C-D4CD467042B0}"/>
    <dgm:cxn modelId="{2B29537F-3501-4568-AC04-F159B0857166}" srcId="{3FAADC65-5880-4D25-BCF8-2611D25D76A9}" destId="{04A615F0-9D52-4944-8FBE-93B37F027578}" srcOrd="3" destOrd="0" parTransId="{E97526FE-A950-4F10-AA70-665A783E55E8}" sibTransId="{104A0C16-0B8C-4159-895F-661B3AB9A3C2}"/>
    <dgm:cxn modelId="{FC05F680-B37F-49F4-BAFD-02FB40085089}" srcId="{3FAADC65-5880-4D25-BCF8-2611D25D76A9}" destId="{BA5920A0-CFDA-4C54-85C9-5F85AEB349EC}" srcOrd="1" destOrd="0" parTransId="{261EC42C-AE9D-472C-8A18-04B6C8F23FCE}" sibTransId="{789E8956-2E0D-4E86-831E-F7534AB63207}"/>
    <dgm:cxn modelId="{2349C291-CA39-4FB0-A913-2449473F5169}" srcId="{BA5920A0-CFDA-4C54-85C9-5F85AEB349EC}" destId="{CCE14674-2BA8-48E7-AFD1-AD6A692305BE}" srcOrd="0" destOrd="0" parTransId="{1FFB4D94-2746-4DFC-8122-6C7204A3A434}" sibTransId="{AC238ED2-10C3-4BA5-8609-DD1EDF793B12}"/>
    <dgm:cxn modelId="{026D3E92-C8F1-452A-AF43-F65306755794}" type="presOf" srcId="{EAFA7FCB-7DCE-49AE-A04C-3376C0E36D94}" destId="{ED26856B-7249-4BC3-AE7D-8FBD512209E9}" srcOrd="0" destOrd="0" presId="urn:microsoft.com/office/officeart/2009/3/layout/IncreasingArrowsProcess"/>
    <dgm:cxn modelId="{35F7649C-DAFF-4BD7-87C9-2172CB6329DF}" type="presOf" srcId="{F089F83A-B692-4E50-831B-D38F9F9A1332}" destId="{A95AA629-88EE-40DD-8284-19176981D363}" srcOrd="0" destOrd="0" presId="urn:microsoft.com/office/officeart/2009/3/layout/IncreasingArrowsProcess"/>
    <dgm:cxn modelId="{940906A6-9565-4B7D-B281-4DD703B76078}" type="presOf" srcId="{3FAADC65-5880-4D25-BCF8-2611D25D76A9}" destId="{491EC448-89EF-43A9-9195-D60E58AE101F}" srcOrd="0" destOrd="0" presId="urn:microsoft.com/office/officeart/2009/3/layout/IncreasingArrowsProcess"/>
    <dgm:cxn modelId="{D40946BE-30C7-4AAE-A7E3-DA9F75FCC714}" type="presOf" srcId="{ABC959FC-0C75-43AD-8959-BCABF95E608F}" destId="{58B917FE-E072-4A8B-B393-87B7DF8BA0C4}" srcOrd="0" destOrd="0" presId="urn:microsoft.com/office/officeart/2009/3/layout/IncreasingArrowsProcess"/>
    <dgm:cxn modelId="{BA29B5C9-63DF-4E6A-B296-D7B546A48BE1}" srcId="{ABC959FC-0C75-43AD-8959-BCABF95E608F}" destId="{646B70A7-76EE-4F84-A6CD-F3DA7CCEB1EE}" srcOrd="0" destOrd="0" parTransId="{600BE5E6-B6F5-467D-A725-A9547B6EC314}" sibTransId="{37655B65-B3A6-49B4-AA16-65B807FDE7B3}"/>
    <dgm:cxn modelId="{85E8BED1-10F0-4B1C-8E05-FACCE5B4A29C}" srcId="{12899B8E-ABD3-4215-B76C-71A9FA195125}" destId="{EAFA7FCB-7DCE-49AE-A04C-3376C0E36D94}" srcOrd="0" destOrd="0" parTransId="{F838EA41-8D48-4573-996B-2027088C186A}" sibTransId="{72F6B479-93BB-4B16-AAD4-C8C03BE2C4B0}"/>
    <dgm:cxn modelId="{F6FBB7D6-BDEA-4B66-8426-7AA1CA4DA3F0}" srcId="{ABC959FC-0C75-43AD-8959-BCABF95E608F}" destId="{DD5154A4-BCB6-4757-988A-904E69111D05}" srcOrd="1" destOrd="0" parTransId="{C495912E-9EC2-451F-AAB8-1B1175FF634B}" sibTransId="{169180C4-D677-4F6E-A231-1A7A4F01E453}"/>
    <dgm:cxn modelId="{10464CE0-BD60-4E89-BC54-DF03CE59735C}" type="presOf" srcId="{DD5154A4-BCB6-4757-988A-904E69111D05}" destId="{B14F30BD-774D-4351-8122-13F2D5AD10A7}" srcOrd="0" destOrd="1" presId="urn:microsoft.com/office/officeart/2009/3/layout/IncreasingArrowsProcess"/>
    <dgm:cxn modelId="{6D256CE1-80C0-41C0-95B6-59E78D5594FC}" srcId="{3FAADC65-5880-4D25-BCF8-2611D25D76A9}" destId="{ABC959FC-0C75-43AD-8959-BCABF95E608F}" srcOrd="2" destOrd="0" parTransId="{E5B7AD0B-F16D-4AC0-87C9-152FB224DC73}" sibTransId="{9ED4D25A-E717-4D45-8EDB-CDD37DCD6CC2}"/>
    <dgm:cxn modelId="{BC7E46F2-54F6-4806-A5A4-744E8DC9C1AE}" type="presOf" srcId="{12899B8E-ABD3-4215-B76C-71A9FA195125}" destId="{7B0E52BA-F482-47A5-8109-F4497EEC538D}" srcOrd="0" destOrd="0" presId="urn:microsoft.com/office/officeart/2009/3/layout/IncreasingArrowsProcess"/>
    <dgm:cxn modelId="{0A013274-9B60-4A9D-B8D0-72C6E4AD3BBE}" type="presParOf" srcId="{491EC448-89EF-43A9-9195-D60E58AE101F}" destId="{7B0E52BA-F482-47A5-8109-F4497EEC538D}" srcOrd="0" destOrd="0" presId="urn:microsoft.com/office/officeart/2009/3/layout/IncreasingArrowsProcess"/>
    <dgm:cxn modelId="{2DF9C368-791E-4482-82E9-243C99F05106}" type="presParOf" srcId="{491EC448-89EF-43A9-9195-D60E58AE101F}" destId="{ED26856B-7249-4BC3-AE7D-8FBD512209E9}" srcOrd="1" destOrd="0" presId="urn:microsoft.com/office/officeart/2009/3/layout/IncreasingArrowsProcess"/>
    <dgm:cxn modelId="{4AAF4D0A-267A-4BD4-B520-2FC2E2188179}" type="presParOf" srcId="{491EC448-89EF-43A9-9195-D60E58AE101F}" destId="{02469AD9-2F9F-41F1-B9F0-2427E3D2F851}" srcOrd="2" destOrd="0" presId="urn:microsoft.com/office/officeart/2009/3/layout/IncreasingArrowsProcess"/>
    <dgm:cxn modelId="{7A91F287-B944-44DF-A68E-4DE52FEF4F8E}" type="presParOf" srcId="{491EC448-89EF-43A9-9195-D60E58AE101F}" destId="{DD4E4A15-8C90-4B39-BACF-DA9D05F8AC7C}" srcOrd="3" destOrd="0" presId="urn:microsoft.com/office/officeart/2009/3/layout/IncreasingArrowsProcess"/>
    <dgm:cxn modelId="{02721E30-343B-4337-A72E-D861BC2BE87A}" type="presParOf" srcId="{491EC448-89EF-43A9-9195-D60E58AE101F}" destId="{58B917FE-E072-4A8B-B393-87B7DF8BA0C4}" srcOrd="4" destOrd="0" presId="urn:microsoft.com/office/officeart/2009/3/layout/IncreasingArrowsProcess"/>
    <dgm:cxn modelId="{4BF5C784-AAA9-4974-A775-141CFF08941E}" type="presParOf" srcId="{491EC448-89EF-43A9-9195-D60E58AE101F}" destId="{B14F30BD-774D-4351-8122-13F2D5AD10A7}" srcOrd="5" destOrd="0" presId="urn:microsoft.com/office/officeart/2009/3/layout/IncreasingArrowsProcess"/>
    <dgm:cxn modelId="{853D953B-05E3-4626-AE6F-913FA834F9B2}" type="presParOf" srcId="{491EC448-89EF-43A9-9195-D60E58AE101F}" destId="{721C10F5-4465-4259-BA7A-16BA2875A5DA}" srcOrd="6" destOrd="0" presId="urn:microsoft.com/office/officeart/2009/3/layout/IncreasingArrowsProcess"/>
    <dgm:cxn modelId="{418619E6-04A9-4977-8D1A-9CD6A7EC3582}" type="presParOf" srcId="{491EC448-89EF-43A9-9195-D60E58AE101F}" destId="{A95AA629-88EE-40DD-8284-19176981D363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AADC65-5880-4D25-BCF8-2611D25D76A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2899B8E-ABD3-4215-B76C-71A9FA195125}">
      <dgm:prSet phldrT="[Texte]"/>
      <dgm:spPr/>
      <dgm:t>
        <a:bodyPr/>
        <a:lstStyle/>
        <a:p>
          <a:r>
            <a:rPr lang="fr-FR" dirty="0"/>
            <a:t>2018-2023</a:t>
          </a:r>
        </a:p>
      </dgm:t>
    </dgm:pt>
    <dgm:pt modelId="{6AEB2A66-322C-4316-865F-61CA4B8BA665}" type="parTrans" cxnId="{EBB7FB7D-4C11-46CC-81CF-E74F1F855262}">
      <dgm:prSet/>
      <dgm:spPr/>
      <dgm:t>
        <a:bodyPr/>
        <a:lstStyle/>
        <a:p>
          <a:endParaRPr lang="fr-FR"/>
        </a:p>
      </dgm:t>
    </dgm:pt>
    <dgm:pt modelId="{A151A123-D4D6-4083-BB8C-D4CD467042B0}" type="sibTrans" cxnId="{EBB7FB7D-4C11-46CC-81CF-E74F1F855262}">
      <dgm:prSet/>
      <dgm:spPr/>
      <dgm:t>
        <a:bodyPr/>
        <a:lstStyle/>
        <a:p>
          <a:endParaRPr lang="fr-FR"/>
        </a:p>
      </dgm:t>
    </dgm:pt>
    <dgm:pt modelId="{EAFA7FCB-7DCE-49AE-A04C-3376C0E36D94}">
      <dgm:prSet phldrT="[Texte]"/>
      <dgm:spPr/>
      <dgm:t>
        <a:bodyPr/>
        <a:lstStyle/>
        <a:p>
          <a:r>
            <a:rPr lang="fr-FR" dirty="0"/>
            <a:t>Intégration de la démarche dans le cadre général du PGSSE</a:t>
          </a:r>
        </a:p>
        <a:p>
          <a:r>
            <a:rPr lang="fr-FR" dirty="0"/>
            <a:t>Information et sensibilisation couplées services de l’Etat et SEV auprès des abonnés</a:t>
          </a:r>
        </a:p>
      </dgm:t>
    </dgm:pt>
    <dgm:pt modelId="{F838EA41-8D48-4573-996B-2027088C186A}" type="parTrans" cxnId="{85E8BED1-10F0-4B1C-8E05-FACCE5B4A29C}">
      <dgm:prSet/>
      <dgm:spPr/>
      <dgm:t>
        <a:bodyPr/>
        <a:lstStyle/>
        <a:p>
          <a:endParaRPr lang="fr-FR"/>
        </a:p>
      </dgm:t>
    </dgm:pt>
    <dgm:pt modelId="{72F6B479-93BB-4B16-AAD4-C8C03BE2C4B0}" type="sibTrans" cxnId="{85E8BED1-10F0-4B1C-8E05-FACCE5B4A29C}">
      <dgm:prSet/>
      <dgm:spPr/>
      <dgm:t>
        <a:bodyPr/>
        <a:lstStyle/>
        <a:p>
          <a:endParaRPr lang="fr-FR"/>
        </a:p>
      </dgm:t>
    </dgm:pt>
    <dgm:pt modelId="{BA5920A0-CFDA-4C54-85C9-5F85AEB349EC}">
      <dgm:prSet phldrT="[Texte]"/>
      <dgm:spPr/>
      <dgm:t>
        <a:bodyPr/>
        <a:lstStyle/>
        <a:p>
          <a:r>
            <a:rPr lang="fr-FR" dirty="0"/>
            <a:t>2019-2023</a:t>
          </a:r>
        </a:p>
      </dgm:t>
    </dgm:pt>
    <dgm:pt modelId="{261EC42C-AE9D-472C-8A18-04B6C8F23FCE}" type="parTrans" cxnId="{FC05F680-B37F-49F4-BAFD-02FB40085089}">
      <dgm:prSet/>
      <dgm:spPr/>
      <dgm:t>
        <a:bodyPr/>
        <a:lstStyle/>
        <a:p>
          <a:endParaRPr lang="fr-FR"/>
        </a:p>
      </dgm:t>
    </dgm:pt>
    <dgm:pt modelId="{789E8956-2E0D-4E86-831E-F7534AB63207}" type="sibTrans" cxnId="{FC05F680-B37F-49F4-BAFD-02FB40085089}">
      <dgm:prSet/>
      <dgm:spPr/>
      <dgm:t>
        <a:bodyPr/>
        <a:lstStyle/>
        <a:p>
          <a:endParaRPr lang="fr-FR"/>
        </a:p>
      </dgm:t>
    </dgm:pt>
    <dgm:pt modelId="{CCE14674-2BA8-48E7-AFD1-AD6A692305BE}">
      <dgm:prSet phldrT="[Texte]"/>
      <dgm:spPr/>
      <dgm:t>
        <a:bodyPr/>
        <a:lstStyle/>
        <a:p>
          <a:r>
            <a:rPr lang="fr-FR" dirty="0"/>
            <a:t>Participation au Schéma Directeur Départemental AEP</a:t>
          </a:r>
        </a:p>
        <a:p>
          <a:r>
            <a:rPr lang="fr-FR" dirty="0"/>
            <a:t>Participation au plan de secours AEP</a:t>
          </a:r>
        </a:p>
        <a:p>
          <a:r>
            <a:rPr lang="fr-FR" dirty="0"/>
            <a:t>Participation au plan ORSEC Eau</a:t>
          </a:r>
        </a:p>
      </dgm:t>
    </dgm:pt>
    <dgm:pt modelId="{1FFB4D94-2746-4DFC-8122-6C7204A3A434}" type="parTrans" cxnId="{2349C291-CA39-4FB0-A913-2449473F5169}">
      <dgm:prSet/>
      <dgm:spPr/>
      <dgm:t>
        <a:bodyPr/>
        <a:lstStyle/>
        <a:p>
          <a:endParaRPr lang="fr-FR"/>
        </a:p>
      </dgm:t>
    </dgm:pt>
    <dgm:pt modelId="{AC238ED2-10C3-4BA5-8609-DD1EDF793B12}" type="sibTrans" cxnId="{2349C291-CA39-4FB0-A913-2449473F5169}">
      <dgm:prSet/>
      <dgm:spPr/>
      <dgm:t>
        <a:bodyPr/>
        <a:lstStyle/>
        <a:p>
          <a:endParaRPr lang="fr-FR"/>
        </a:p>
      </dgm:t>
    </dgm:pt>
    <dgm:pt modelId="{ABC959FC-0C75-43AD-8959-BCABF95E608F}">
      <dgm:prSet phldrT="[Texte]"/>
      <dgm:spPr/>
      <dgm:t>
        <a:bodyPr/>
        <a:lstStyle/>
        <a:p>
          <a:r>
            <a:rPr lang="fr-FR" dirty="0"/>
            <a:t>2015-2024</a:t>
          </a:r>
        </a:p>
      </dgm:t>
    </dgm:pt>
    <dgm:pt modelId="{E5B7AD0B-F16D-4AC0-87C9-152FB224DC73}" type="parTrans" cxnId="{6D256CE1-80C0-41C0-95B6-59E78D5594FC}">
      <dgm:prSet/>
      <dgm:spPr/>
      <dgm:t>
        <a:bodyPr/>
        <a:lstStyle/>
        <a:p>
          <a:endParaRPr lang="fr-FR"/>
        </a:p>
      </dgm:t>
    </dgm:pt>
    <dgm:pt modelId="{9ED4D25A-E717-4D45-8EDB-CDD37DCD6CC2}" type="sibTrans" cxnId="{6D256CE1-80C0-41C0-95B6-59E78D5594FC}">
      <dgm:prSet/>
      <dgm:spPr/>
      <dgm:t>
        <a:bodyPr/>
        <a:lstStyle/>
        <a:p>
          <a:endParaRPr lang="fr-FR"/>
        </a:p>
      </dgm:t>
    </dgm:pt>
    <dgm:pt modelId="{646B70A7-76EE-4F84-A6CD-F3DA7CCEB1EE}">
      <dgm:prSet phldrT="[Texte]"/>
      <dgm:spPr/>
      <dgm:t>
        <a:bodyPr/>
        <a:lstStyle/>
        <a:p>
          <a:r>
            <a:rPr lang="fr-FR" dirty="0"/>
            <a:t>Etude R&amp;D BRGM sur le lien entre activité agricole et qualité et quantité de la nappe</a:t>
          </a:r>
        </a:p>
      </dgm:t>
    </dgm:pt>
    <dgm:pt modelId="{600BE5E6-B6F5-467D-A725-A9547B6EC314}" type="parTrans" cxnId="{BA29B5C9-63DF-4E6A-B296-D7B546A48BE1}">
      <dgm:prSet/>
      <dgm:spPr/>
      <dgm:t>
        <a:bodyPr/>
        <a:lstStyle/>
        <a:p>
          <a:endParaRPr lang="fr-FR"/>
        </a:p>
      </dgm:t>
    </dgm:pt>
    <dgm:pt modelId="{37655B65-B3A6-49B4-AA16-65B807FDE7B3}" type="sibTrans" cxnId="{BA29B5C9-63DF-4E6A-B296-D7B546A48BE1}">
      <dgm:prSet/>
      <dgm:spPr/>
      <dgm:t>
        <a:bodyPr/>
        <a:lstStyle/>
        <a:p>
          <a:endParaRPr lang="fr-FR"/>
        </a:p>
      </dgm:t>
    </dgm:pt>
    <dgm:pt modelId="{F98CC3D9-31C9-4DB6-98B5-615F533FE19F}">
      <dgm:prSet phldrT="[Texte]"/>
      <dgm:spPr/>
      <dgm:t>
        <a:bodyPr/>
        <a:lstStyle/>
        <a:p>
          <a:r>
            <a:rPr lang="en-US" dirty="0" err="1"/>
            <a:t>Scénarisation</a:t>
          </a:r>
          <a:r>
            <a:rPr lang="en-US" dirty="0"/>
            <a:t> avec la profession </a:t>
          </a:r>
          <a:r>
            <a:rPr lang="en-US" dirty="0" err="1"/>
            <a:t>agricole</a:t>
          </a:r>
          <a:r>
            <a:rPr lang="en-US" dirty="0"/>
            <a:t> de </a:t>
          </a:r>
          <a:r>
            <a:rPr lang="en-US" dirty="0" err="1"/>
            <a:t>l’impact</a:t>
          </a:r>
          <a:r>
            <a:rPr lang="en-US" dirty="0"/>
            <a:t> des </a:t>
          </a:r>
          <a:r>
            <a:rPr lang="en-US" dirty="0" err="1"/>
            <a:t>pratiques</a:t>
          </a:r>
          <a:r>
            <a:rPr lang="en-US" dirty="0"/>
            <a:t> et </a:t>
          </a:r>
          <a:r>
            <a:rPr lang="en-US" dirty="0" err="1"/>
            <a:t>assolements</a:t>
          </a:r>
          <a:endParaRPr lang="fr-FR" dirty="0"/>
        </a:p>
      </dgm:t>
    </dgm:pt>
    <dgm:pt modelId="{25E42867-BCCF-4806-B8EF-A0D2B4C398F3}" type="parTrans" cxnId="{3FC19FA9-FD6F-4C4E-806A-0806A74A0A35}">
      <dgm:prSet/>
      <dgm:spPr/>
      <dgm:t>
        <a:bodyPr/>
        <a:lstStyle/>
        <a:p>
          <a:endParaRPr lang="fr-FR"/>
        </a:p>
      </dgm:t>
    </dgm:pt>
    <dgm:pt modelId="{5D1966FE-0D03-4F0A-BA7C-33C162DB88F9}" type="sibTrans" cxnId="{3FC19FA9-FD6F-4C4E-806A-0806A74A0A35}">
      <dgm:prSet/>
      <dgm:spPr/>
      <dgm:t>
        <a:bodyPr/>
        <a:lstStyle/>
        <a:p>
          <a:endParaRPr lang="fr-FR"/>
        </a:p>
      </dgm:t>
    </dgm:pt>
    <dgm:pt modelId="{491EC448-89EF-43A9-9195-D60E58AE101F}" type="pres">
      <dgm:prSet presAssocID="{3FAADC65-5880-4D25-BCF8-2611D25D76A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B0E52BA-F482-47A5-8109-F4497EEC538D}" type="pres">
      <dgm:prSet presAssocID="{12899B8E-ABD3-4215-B76C-71A9FA195125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ED26856B-7249-4BC3-AE7D-8FBD512209E9}" type="pres">
      <dgm:prSet presAssocID="{12899B8E-ABD3-4215-B76C-71A9FA195125}" presName="childText1" presStyleLbl="solidAlignAcc1" presStyleIdx="0" presStyleCnt="3" custScaleY="69248" custLinFactNeighborY="-15528">
        <dgm:presLayoutVars>
          <dgm:chMax val="0"/>
          <dgm:chPref val="0"/>
          <dgm:bulletEnabled val="1"/>
        </dgm:presLayoutVars>
      </dgm:prSet>
      <dgm:spPr/>
    </dgm:pt>
    <dgm:pt modelId="{02469AD9-2F9F-41F1-B9F0-2427E3D2F851}" type="pres">
      <dgm:prSet presAssocID="{BA5920A0-CFDA-4C54-85C9-5F85AEB349EC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DD4E4A15-8C90-4B39-BACF-DA9D05F8AC7C}" type="pres">
      <dgm:prSet presAssocID="{BA5920A0-CFDA-4C54-85C9-5F85AEB349EC}" presName="childText2" presStyleLbl="solidAlignAcc1" presStyleIdx="1" presStyleCnt="3" custScaleY="69248" custLinFactNeighborY="-15528">
        <dgm:presLayoutVars>
          <dgm:chMax val="0"/>
          <dgm:chPref val="0"/>
          <dgm:bulletEnabled val="1"/>
        </dgm:presLayoutVars>
      </dgm:prSet>
      <dgm:spPr/>
    </dgm:pt>
    <dgm:pt modelId="{58B917FE-E072-4A8B-B393-87B7DF8BA0C4}" type="pres">
      <dgm:prSet presAssocID="{ABC959FC-0C75-43AD-8959-BCABF95E608F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B14F30BD-774D-4351-8122-13F2D5AD10A7}" type="pres">
      <dgm:prSet presAssocID="{ABC959FC-0C75-43AD-8959-BCABF95E608F}" presName="childText3" presStyleLbl="solidAlignAcc1" presStyleIdx="2" presStyleCnt="3" custScaleY="69248" custLinFactNeighborY="-15346">
        <dgm:presLayoutVars>
          <dgm:chMax val="0"/>
          <dgm:chPref val="0"/>
          <dgm:bulletEnabled val="1"/>
        </dgm:presLayoutVars>
      </dgm:prSet>
      <dgm:spPr/>
    </dgm:pt>
  </dgm:ptLst>
  <dgm:cxnLst>
    <dgm:cxn modelId="{2A023731-EC6A-49A1-B628-A99D8F4A1486}" type="presOf" srcId="{BA5920A0-CFDA-4C54-85C9-5F85AEB349EC}" destId="{02469AD9-2F9F-41F1-B9F0-2427E3D2F851}" srcOrd="0" destOrd="0" presId="urn:microsoft.com/office/officeart/2009/3/layout/IncreasingArrowsProcess"/>
    <dgm:cxn modelId="{ABD6FD6E-1240-426A-BBC6-DBECF232F7DF}" type="presOf" srcId="{CCE14674-2BA8-48E7-AFD1-AD6A692305BE}" destId="{DD4E4A15-8C90-4B39-BACF-DA9D05F8AC7C}" srcOrd="0" destOrd="0" presId="urn:microsoft.com/office/officeart/2009/3/layout/IncreasingArrowsProcess"/>
    <dgm:cxn modelId="{A5736A7C-500E-4C10-8A43-DFA91D51D806}" type="presOf" srcId="{646B70A7-76EE-4F84-A6CD-F3DA7CCEB1EE}" destId="{B14F30BD-774D-4351-8122-13F2D5AD10A7}" srcOrd="0" destOrd="0" presId="urn:microsoft.com/office/officeart/2009/3/layout/IncreasingArrowsProcess"/>
    <dgm:cxn modelId="{EBB7FB7D-4C11-46CC-81CF-E74F1F855262}" srcId="{3FAADC65-5880-4D25-BCF8-2611D25D76A9}" destId="{12899B8E-ABD3-4215-B76C-71A9FA195125}" srcOrd="0" destOrd="0" parTransId="{6AEB2A66-322C-4316-865F-61CA4B8BA665}" sibTransId="{A151A123-D4D6-4083-BB8C-D4CD467042B0}"/>
    <dgm:cxn modelId="{FC05F680-B37F-49F4-BAFD-02FB40085089}" srcId="{3FAADC65-5880-4D25-BCF8-2611D25D76A9}" destId="{BA5920A0-CFDA-4C54-85C9-5F85AEB349EC}" srcOrd="1" destOrd="0" parTransId="{261EC42C-AE9D-472C-8A18-04B6C8F23FCE}" sibTransId="{789E8956-2E0D-4E86-831E-F7534AB63207}"/>
    <dgm:cxn modelId="{2349C291-CA39-4FB0-A913-2449473F5169}" srcId="{BA5920A0-CFDA-4C54-85C9-5F85AEB349EC}" destId="{CCE14674-2BA8-48E7-AFD1-AD6A692305BE}" srcOrd="0" destOrd="0" parTransId="{1FFB4D94-2746-4DFC-8122-6C7204A3A434}" sibTransId="{AC238ED2-10C3-4BA5-8609-DD1EDF793B12}"/>
    <dgm:cxn modelId="{026D3E92-C8F1-452A-AF43-F65306755794}" type="presOf" srcId="{EAFA7FCB-7DCE-49AE-A04C-3376C0E36D94}" destId="{ED26856B-7249-4BC3-AE7D-8FBD512209E9}" srcOrd="0" destOrd="0" presId="urn:microsoft.com/office/officeart/2009/3/layout/IncreasingArrowsProcess"/>
    <dgm:cxn modelId="{F6E1EFA5-B5C1-40E9-A84A-0B0FC727A37A}" type="presOf" srcId="{F98CC3D9-31C9-4DB6-98B5-615F533FE19F}" destId="{B14F30BD-774D-4351-8122-13F2D5AD10A7}" srcOrd="0" destOrd="1" presId="urn:microsoft.com/office/officeart/2009/3/layout/IncreasingArrowsProcess"/>
    <dgm:cxn modelId="{940906A6-9565-4B7D-B281-4DD703B76078}" type="presOf" srcId="{3FAADC65-5880-4D25-BCF8-2611D25D76A9}" destId="{491EC448-89EF-43A9-9195-D60E58AE101F}" srcOrd="0" destOrd="0" presId="urn:microsoft.com/office/officeart/2009/3/layout/IncreasingArrowsProcess"/>
    <dgm:cxn modelId="{3FC19FA9-FD6F-4C4E-806A-0806A74A0A35}" srcId="{ABC959FC-0C75-43AD-8959-BCABF95E608F}" destId="{F98CC3D9-31C9-4DB6-98B5-615F533FE19F}" srcOrd="1" destOrd="0" parTransId="{25E42867-BCCF-4806-B8EF-A0D2B4C398F3}" sibTransId="{5D1966FE-0D03-4F0A-BA7C-33C162DB88F9}"/>
    <dgm:cxn modelId="{D40946BE-30C7-4AAE-A7E3-DA9F75FCC714}" type="presOf" srcId="{ABC959FC-0C75-43AD-8959-BCABF95E608F}" destId="{58B917FE-E072-4A8B-B393-87B7DF8BA0C4}" srcOrd="0" destOrd="0" presId="urn:microsoft.com/office/officeart/2009/3/layout/IncreasingArrowsProcess"/>
    <dgm:cxn modelId="{BA29B5C9-63DF-4E6A-B296-D7B546A48BE1}" srcId="{ABC959FC-0C75-43AD-8959-BCABF95E608F}" destId="{646B70A7-76EE-4F84-A6CD-F3DA7CCEB1EE}" srcOrd="0" destOrd="0" parTransId="{600BE5E6-B6F5-467D-A725-A9547B6EC314}" sibTransId="{37655B65-B3A6-49B4-AA16-65B807FDE7B3}"/>
    <dgm:cxn modelId="{85E8BED1-10F0-4B1C-8E05-FACCE5B4A29C}" srcId="{12899B8E-ABD3-4215-B76C-71A9FA195125}" destId="{EAFA7FCB-7DCE-49AE-A04C-3376C0E36D94}" srcOrd="0" destOrd="0" parTransId="{F838EA41-8D48-4573-996B-2027088C186A}" sibTransId="{72F6B479-93BB-4B16-AAD4-C8C03BE2C4B0}"/>
    <dgm:cxn modelId="{6D256CE1-80C0-41C0-95B6-59E78D5594FC}" srcId="{3FAADC65-5880-4D25-BCF8-2611D25D76A9}" destId="{ABC959FC-0C75-43AD-8959-BCABF95E608F}" srcOrd="2" destOrd="0" parTransId="{E5B7AD0B-F16D-4AC0-87C9-152FB224DC73}" sibTransId="{9ED4D25A-E717-4D45-8EDB-CDD37DCD6CC2}"/>
    <dgm:cxn modelId="{BC7E46F2-54F6-4806-A5A4-744E8DC9C1AE}" type="presOf" srcId="{12899B8E-ABD3-4215-B76C-71A9FA195125}" destId="{7B0E52BA-F482-47A5-8109-F4497EEC538D}" srcOrd="0" destOrd="0" presId="urn:microsoft.com/office/officeart/2009/3/layout/IncreasingArrowsProcess"/>
    <dgm:cxn modelId="{0A013274-9B60-4A9D-B8D0-72C6E4AD3BBE}" type="presParOf" srcId="{491EC448-89EF-43A9-9195-D60E58AE101F}" destId="{7B0E52BA-F482-47A5-8109-F4497EEC538D}" srcOrd="0" destOrd="0" presId="urn:microsoft.com/office/officeart/2009/3/layout/IncreasingArrowsProcess"/>
    <dgm:cxn modelId="{2DF9C368-791E-4482-82E9-243C99F05106}" type="presParOf" srcId="{491EC448-89EF-43A9-9195-D60E58AE101F}" destId="{ED26856B-7249-4BC3-AE7D-8FBD512209E9}" srcOrd="1" destOrd="0" presId="urn:microsoft.com/office/officeart/2009/3/layout/IncreasingArrowsProcess"/>
    <dgm:cxn modelId="{4AAF4D0A-267A-4BD4-B520-2FC2E2188179}" type="presParOf" srcId="{491EC448-89EF-43A9-9195-D60E58AE101F}" destId="{02469AD9-2F9F-41F1-B9F0-2427E3D2F851}" srcOrd="2" destOrd="0" presId="urn:microsoft.com/office/officeart/2009/3/layout/IncreasingArrowsProcess"/>
    <dgm:cxn modelId="{7A91F287-B944-44DF-A68E-4DE52FEF4F8E}" type="presParOf" srcId="{491EC448-89EF-43A9-9195-D60E58AE101F}" destId="{DD4E4A15-8C90-4B39-BACF-DA9D05F8AC7C}" srcOrd="3" destOrd="0" presId="urn:microsoft.com/office/officeart/2009/3/layout/IncreasingArrowsProcess"/>
    <dgm:cxn modelId="{02721E30-343B-4337-A72E-D861BC2BE87A}" type="presParOf" srcId="{491EC448-89EF-43A9-9195-D60E58AE101F}" destId="{58B917FE-E072-4A8B-B393-87B7DF8BA0C4}" srcOrd="4" destOrd="0" presId="urn:microsoft.com/office/officeart/2009/3/layout/IncreasingArrowsProcess"/>
    <dgm:cxn modelId="{4BF5C784-AAA9-4974-A775-141CFF08941E}" type="presParOf" srcId="{491EC448-89EF-43A9-9195-D60E58AE101F}" destId="{B14F30BD-774D-4351-8122-13F2D5AD10A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DD3A4-6B64-4BB6-AE2D-F64CF21A7031}">
      <dsp:nvSpPr>
        <dsp:cNvPr id="0" name=""/>
        <dsp:cNvSpPr/>
      </dsp:nvSpPr>
      <dsp:spPr>
        <a:xfrm>
          <a:off x="233544" y="40156"/>
          <a:ext cx="11598317" cy="12540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90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2006 – 2023 : Mise aux normes</a:t>
          </a:r>
        </a:p>
      </dsp:txBody>
      <dsp:txXfrm>
        <a:off x="233544" y="353671"/>
        <a:ext cx="11284802" cy="627029"/>
      </dsp:txXfrm>
    </dsp:sp>
    <dsp:sp modelId="{88E538C3-0B16-4C36-8822-E9D2C9EF58A9}">
      <dsp:nvSpPr>
        <dsp:cNvPr id="0" name=""/>
        <dsp:cNvSpPr/>
      </dsp:nvSpPr>
      <dsp:spPr>
        <a:xfrm>
          <a:off x="110115" y="996458"/>
          <a:ext cx="3495989" cy="2432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Etudes hydrogéologiques et techniques et préconisations d’aménagement des ouvrages - Avis d’hydrogéologue agréé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Publication de la DUP du Vivier - 2010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Aménagement des ouvrages et des zones vulnérables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Surveillance de la ressource et arbitrage de crise en collaboration continue avec les service de l’Etat</a:t>
          </a:r>
        </a:p>
      </dsp:txBody>
      <dsp:txXfrm>
        <a:off x="110115" y="996458"/>
        <a:ext cx="3495989" cy="2432876"/>
      </dsp:txXfrm>
    </dsp:sp>
    <dsp:sp modelId="{B9953E27-5202-40B9-9EB3-FFEE35992312}">
      <dsp:nvSpPr>
        <dsp:cNvPr id="0" name=""/>
        <dsp:cNvSpPr/>
      </dsp:nvSpPr>
      <dsp:spPr>
        <a:xfrm>
          <a:off x="3450353" y="448334"/>
          <a:ext cx="8390919" cy="12540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90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2007 -2020 : Modélisation pour prédiction</a:t>
          </a:r>
        </a:p>
      </dsp:txBody>
      <dsp:txXfrm>
        <a:off x="3450353" y="761849"/>
        <a:ext cx="8077404" cy="627029"/>
      </dsp:txXfrm>
    </dsp:sp>
    <dsp:sp modelId="{CCCEFC26-100D-4D49-A11E-2564B6250C15}">
      <dsp:nvSpPr>
        <dsp:cNvPr id="0" name=""/>
        <dsp:cNvSpPr/>
      </dsp:nvSpPr>
      <dsp:spPr>
        <a:xfrm>
          <a:off x="3544743" y="1429869"/>
          <a:ext cx="3327558" cy="2260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Modélisation globale du système karstique du Vivier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Modèle du comportement quantitatif de la ressource (par méthode « réseau de neurones »)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Modélisation (R&amp;D BRGM) pour l’application des seuils de limitation d’usage au Vivier - arrêtés préfectoraux de limitation d’usage SNMP</a:t>
          </a:r>
        </a:p>
      </dsp:txBody>
      <dsp:txXfrm>
        <a:off x="3544743" y="1429869"/>
        <a:ext cx="3327558" cy="2260507"/>
      </dsp:txXfrm>
    </dsp:sp>
    <dsp:sp modelId="{24B3C095-3C56-492D-89A2-2E4BCD510DA4}">
      <dsp:nvSpPr>
        <dsp:cNvPr id="0" name=""/>
        <dsp:cNvSpPr/>
      </dsp:nvSpPr>
      <dsp:spPr>
        <a:xfrm>
          <a:off x="6833507" y="875899"/>
          <a:ext cx="5038161" cy="12540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90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2007 – 2023 : Travaux de sécurisation</a:t>
          </a:r>
        </a:p>
      </dsp:txBody>
      <dsp:txXfrm>
        <a:off x="6833507" y="1189414"/>
        <a:ext cx="4724646" cy="627029"/>
      </dsp:txXfrm>
    </dsp:sp>
    <dsp:sp modelId="{F79429D6-5F84-4CA2-B905-5F37AB007A1D}">
      <dsp:nvSpPr>
        <dsp:cNvPr id="0" name=""/>
        <dsp:cNvSpPr/>
      </dsp:nvSpPr>
      <dsp:spPr>
        <a:xfrm>
          <a:off x="6875647" y="1733557"/>
          <a:ext cx="2005069" cy="2038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Etude et aménagement des ressources de secours et des interconnexions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Participation au cahier des charges du schéma départemental, scénarios 2 hivers secs</a:t>
          </a:r>
        </a:p>
      </dsp:txBody>
      <dsp:txXfrm>
        <a:off x="6875647" y="1733557"/>
        <a:ext cx="2005069" cy="2038388"/>
      </dsp:txXfrm>
    </dsp:sp>
    <dsp:sp modelId="{A8A22395-E3CD-4066-9F45-92832757DD9F}">
      <dsp:nvSpPr>
        <dsp:cNvPr id="0" name=""/>
        <dsp:cNvSpPr/>
      </dsp:nvSpPr>
      <dsp:spPr>
        <a:xfrm>
          <a:off x="8881648" y="1157549"/>
          <a:ext cx="2983806" cy="152650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90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2010-23 : Préventif / Mobilisation</a:t>
          </a:r>
        </a:p>
      </dsp:txBody>
      <dsp:txXfrm>
        <a:off x="8881648" y="1539175"/>
        <a:ext cx="2602180" cy="763251"/>
      </dsp:txXfrm>
    </dsp:sp>
    <dsp:sp modelId="{2AFCB3DC-84AE-4F1F-BCD0-672C5EEE0D2A}">
      <dsp:nvSpPr>
        <dsp:cNvPr id="0" name=""/>
        <dsp:cNvSpPr/>
      </dsp:nvSpPr>
      <dsp:spPr>
        <a:xfrm>
          <a:off x="8773242" y="2303034"/>
          <a:ext cx="3277149" cy="23022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</a:t>
          </a:r>
          <a:r>
            <a:rPr lang="fr-FR" sz="1600" kern="1200" baseline="30000" dirty="0"/>
            <a:t>er</a:t>
          </a:r>
          <a:r>
            <a:rPr lang="fr-FR" sz="1600" kern="1200" dirty="0"/>
            <a:t> Contrat Territorial Pollutions Diffuses  2010-2016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</a:t>
          </a:r>
          <a:r>
            <a:rPr lang="fr-FR" sz="1600" kern="1200" baseline="30000" dirty="0"/>
            <a:t>e</a:t>
          </a:r>
          <a:r>
            <a:rPr lang="fr-FR" sz="1600" kern="1200" dirty="0"/>
            <a:t> Contrat Territorial Pollutions Diffuses  2016-2022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3</a:t>
          </a:r>
          <a:r>
            <a:rPr lang="fr-FR" sz="1600" kern="1200" baseline="30000" dirty="0"/>
            <a:t>e</a:t>
          </a:r>
          <a:r>
            <a:rPr lang="fr-FR" sz="1600" kern="1200" dirty="0"/>
            <a:t> Contrat Territorial Pollutions Diffuses  2022-2027</a:t>
          </a:r>
        </a:p>
      </dsp:txBody>
      <dsp:txXfrm>
        <a:off x="8773242" y="2303034"/>
        <a:ext cx="3277149" cy="2302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E52BA-F482-47A5-8109-F4497EEC538D}">
      <dsp:nvSpPr>
        <dsp:cNvPr id="0" name=""/>
        <dsp:cNvSpPr/>
      </dsp:nvSpPr>
      <dsp:spPr>
        <a:xfrm>
          <a:off x="2021155" y="173880"/>
          <a:ext cx="8084586" cy="11775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8693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2006-2016 : Structuration des bases de données</a:t>
          </a:r>
        </a:p>
      </dsp:txBody>
      <dsp:txXfrm>
        <a:off x="2021155" y="468260"/>
        <a:ext cx="7790206" cy="588759"/>
      </dsp:txXfrm>
    </dsp:sp>
    <dsp:sp modelId="{ED26856B-7249-4BC3-AE7D-8FBD512209E9}">
      <dsp:nvSpPr>
        <dsp:cNvPr id="0" name=""/>
        <dsp:cNvSpPr/>
      </dsp:nvSpPr>
      <dsp:spPr>
        <a:xfrm>
          <a:off x="2024292" y="998036"/>
          <a:ext cx="3735078" cy="2717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Numérisation cartographique détaillée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Modélisation hydraulique des réseaux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Equipe de recherche de fuites, surveillance de réseau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Audit (SADE Ivry et </a:t>
          </a:r>
          <a:r>
            <a:rPr lang="fr-FR" sz="2000" kern="1200" dirty="0" err="1"/>
            <a:t>Mydataball</a:t>
          </a:r>
          <a:r>
            <a:rPr lang="fr-FR" sz="2000" kern="1200"/>
            <a:t>) du </a:t>
          </a:r>
          <a:r>
            <a:rPr lang="fr-FR" sz="2000" kern="1200" dirty="0"/>
            <a:t>parc de compteurs domestiques</a:t>
          </a:r>
        </a:p>
      </dsp:txBody>
      <dsp:txXfrm>
        <a:off x="2024292" y="998036"/>
        <a:ext cx="3735078" cy="2717516"/>
      </dsp:txXfrm>
    </dsp:sp>
    <dsp:sp modelId="{82A89A48-AD7C-4EC1-A936-C7F8B44D47C7}">
      <dsp:nvSpPr>
        <dsp:cNvPr id="0" name=""/>
        <dsp:cNvSpPr/>
      </dsp:nvSpPr>
      <dsp:spPr>
        <a:xfrm>
          <a:off x="5756234" y="566255"/>
          <a:ext cx="4349507" cy="11775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8693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2018-2023 : Réseau de conduites </a:t>
          </a:r>
        </a:p>
      </dsp:txBody>
      <dsp:txXfrm>
        <a:off x="5756234" y="860635"/>
        <a:ext cx="4055127" cy="588759"/>
      </dsp:txXfrm>
    </dsp:sp>
    <dsp:sp modelId="{FAEE9FAF-7EEA-4781-97BC-72A462F56C40}">
      <dsp:nvSpPr>
        <dsp:cNvPr id="0" name=""/>
        <dsp:cNvSpPr/>
      </dsp:nvSpPr>
      <dsp:spPr>
        <a:xfrm>
          <a:off x="5776571" y="1476699"/>
          <a:ext cx="4315771" cy="1907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Restructuration du réseau pour le sectoriser et mise en place de chambres de comptages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Optimisation du comptage par pose de plusieurs centaines de pré localisateurs de fuites mobiles et fixes</a:t>
          </a:r>
        </a:p>
      </dsp:txBody>
      <dsp:txXfrm>
        <a:off x="5776571" y="1476699"/>
        <a:ext cx="4315771" cy="1907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E52BA-F482-47A5-8109-F4497EEC538D}">
      <dsp:nvSpPr>
        <dsp:cNvPr id="0" name=""/>
        <dsp:cNvSpPr/>
      </dsp:nvSpPr>
      <dsp:spPr>
        <a:xfrm>
          <a:off x="1537739" y="39257"/>
          <a:ext cx="8421154" cy="12259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46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2006-2010 : Acquisition filière</a:t>
          </a:r>
        </a:p>
      </dsp:txBody>
      <dsp:txXfrm>
        <a:off x="1537739" y="345755"/>
        <a:ext cx="8114656" cy="612997"/>
      </dsp:txXfrm>
    </dsp:sp>
    <dsp:sp modelId="{ED26856B-7249-4BC3-AE7D-8FBD512209E9}">
      <dsp:nvSpPr>
        <dsp:cNvPr id="0" name=""/>
        <dsp:cNvSpPr/>
      </dsp:nvSpPr>
      <dsp:spPr>
        <a:xfrm>
          <a:off x="1537739" y="986675"/>
          <a:ext cx="1941076" cy="2267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Reprise en régie du process de l’usine sous brevets initiaux</a:t>
          </a:r>
        </a:p>
      </dsp:txBody>
      <dsp:txXfrm>
        <a:off x="1537739" y="986675"/>
        <a:ext cx="1941076" cy="2267718"/>
      </dsp:txXfrm>
    </dsp:sp>
    <dsp:sp modelId="{02469AD9-2F9F-41F1-B9F0-2427E3D2F851}">
      <dsp:nvSpPr>
        <dsp:cNvPr id="0" name=""/>
        <dsp:cNvSpPr/>
      </dsp:nvSpPr>
      <dsp:spPr>
        <a:xfrm>
          <a:off x="3478815" y="447777"/>
          <a:ext cx="6480078" cy="12259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46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2009-2013 : Optimisation des eaux de lavage</a:t>
          </a:r>
        </a:p>
      </dsp:txBody>
      <dsp:txXfrm>
        <a:off x="3478815" y="754275"/>
        <a:ext cx="6173580" cy="612997"/>
      </dsp:txXfrm>
    </dsp:sp>
    <dsp:sp modelId="{DD4E4A15-8C90-4B39-BACF-DA9D05F8AC7C}">
      <dsp:nvSpPr>
        <dsp:cNvPr id="0" name=""/>
        <dsp:cNvSpPr/>
      </dsp:nvSpPr>
      <dsp:spPr>
        <a:xfrm>
          <a:off x="3478815" y="1395195"/>
          <a:ext cx="1941076" cy="2209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Etude et mise en service du recyclage sur site de 95% des eaux de lavage de filtre pour restitution au milieu naturel</a:t>
          </a:r>
        </a:p>
      </dsp:txBody>
      <dsp:txXfrm>
        <a:off x="3478815" y="1395195"/>
        <a:ext cx="1941076" cy="2209917"/>
      </dsp:txXfrm>
    </dsp:sp>
    <dsp:sp modelId="{58B917FE-E072-4A8B-B393-87B7DF8BA0C4}">
      <dsp:nvSpPr>
        <dsp:cNvPr id="0" name=""/>
        <dsp:cNvSpPr/>
      </dsp:nvSpPr>
      <dsp:spPr>
        <a:xfrm>
          <a:off x="5421957" y="856297"/>
          <a:ext cx="5799528" cy="12259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46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2010-2015 : Optimisation filières</a:t>
          </a:r>
        </a:p>
      </dsp:txBody>
      <dsp:txXfrm>
        <a:off x="5421957" y="1162795"/>
        <a:ext cx="5493030" cy="612997"/>
      </dsp:txXfrm>
    </dsp:sp>
    <dsp:sp modelId="{B14F30BD-774D-4351-8122-13F2D5AD10A7}">
      <dsp:nvSpPr>
        <dsp:cNvPr id="0" name=""/>
        <dsp:cNvSpPr/>
      </dsp:nvSpPr>
      <dsp:spPr>
        <a:xfrm>
          <a:off x="5442670" y="1803715"/>
          <a:ext cx="3250118" cy="2224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Adaptation du génie civil et des filières à la réduction des volumes (de 48 000 m</a:t>
          </a:r>
          <a:r>
            <a:rPr lang="fr-FR" sz="1800" kern="1200" baseline="30000" dirty="0"/>
            <a:t>3</a:t>
          </a:r>
          <a:r>
            <a:rPr lang="fr-FR" sz="1800" kern="1200" dirty="0"/>
            <a:t>/jour max et 30000 en été à 15 000 m</a:t>
          </a:r>
          <a:r>
            <a:rPr lang="fr-FR" sz="1800" kern="1200" baseline="30000" dirty="0"/>
            <a:t>3</a:t>
          </a:r>
          <a:r>
            <a:rPr lang="fr-FR" sz="1800" kern="1200" dirty="0"/>
            <a:t>/jour effectif)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Optimisation des filières (dénitrification, désinfection à l’ozone et filtres charbons actifs)</a:t>
          </a:r>
        </a:p>
      </dsp:txBody>
      <dsp:txXfrm>
        <a:off x="5442670" y="1803715"/>
        <a:ext cx="3250118" cy="2224693"/>
      </dsp:txXfrm>
    </dsp:sp>
    <dsp:sp modelId="{721C10F5-4465-4259-BA7A-16BA2875A5DA}">
      <dsp:nvSpPr>
        <dsp:cNvPr id="0" name=""/>
        <dsp:cNvSpPr/>
      </dsp:nvSpPr>
      <dsp:spPr>
        <a:xfrm>
          <a:off x="8723320" y="1287362"/>
          <a:ext cx="2597926" cy="12259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46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2017-23 : </a:t>
          </a:r>
          <a:r>
            <a:rPr lang="fr-FR" sz="1600" kern="1200" dirty="0" err="1"/>
            <a:t>Adaptat</a:t>
          </a:r>
          <a:r>
            <a:rPr lang="fr-FR" sz="1600" kern="1200" dirty="0"/>
            <a:t>° CAG</a:t>
          </a:r>
        </a:p>
      </dsp:txBody>
      <dsp:txXfrm>
        <a:off x="8723320" y="1593860"/>
        <a:ext cx="2291428" cy="612997"/>
      </dsp:txXfrm>
    </dsp:sp>
    <dsp:sp modelId="{A95AA629-88EE-40DD-8284-19176981D363}">
      <dsp:nvSpPr>
        <dsp:cNvPr id="0" name=""/>
        <dsp:cNvSpPr/>
      </dsp:nvSpPr>
      <dsp:spPr>
        <a:xfrm>
          <a:off x="8714726" y="2234359"/>
          <a:ext cx="3166453" cy="22507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Evolution des filtres à charbons pour optimisation des cycles de lavage et réduction des remplacements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Adaptations à l’évolution de la qualité des eaux brutes</a:t>
          </a:r>
        </a:p>
      </dsp:txBody>
      <dsp:txXfrm>
        <a:off x="8714726" y="2234359"/>
        <a:ext cx="3166453" cy="2250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E52BA-F482-47A5-8109-F4497EEC538D}">
      <dsp:nvSpPr>
        <dsp:cNvPr id="0" name=""/>
        <dsp:cNvSpPr/>
      </dsp:nvSpPr>
      <dsp:spPr>
        <a:xfrm>
          <a:off x="1679568" y="196204"/>
          <a:ext cx="8767759" cy="12769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27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2018-2023</a:t>
          </a:r>
        </a:p>
      </dsp:txBody>
      <dsp:txXfrm>
        <a:off x="1679568" y="515434"/>
        <a:ext cx="8448529" cy="638459"/>
      </dsp:txXfrm>
    </dsp:sp>
    <dsp:sp modelId="{ED26856B-7249-4BC3-AE7D-8FBD512209E9}">
      <dsp:nvSpPr>
        <dsp:cNvPr id="0" name=""/>
        <dsp:cNvSpPr/>
      </dsp:nvSpPr>
      <dsp:spPr>
        <a:xfrm>
          <a:off x="1679568" y="1177154"/>
          <a:ext cx="2700469" cy="1703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Intégration de la démarche dans le cadre général du PGSSE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Information et sensibilisation couplées services de l’Etat et SEV auprès des abonnés</a:t>
          </a:r>
        </a:p>
      </dsp:txBody>
      <dsp:txXfrm>
        <a:off x="1679568" y="1177154"/>
        <a:ext cx="2700469" cy="1703374"/>
      </dsp:txXfrm>
    </dsp:sp>
    <dsp:sp modelId="{02469AD9-2F9F-41F1-B9F0-2427E3D2F851}">
      <dsp:nvSpPr>
        <dsp:cNvPr id="0" name=""/>
        <dsp:cNvSpPr/>
      </dsp:nvSpPr>
      <dsp:spPr>
        <a:xfrm>
          <a:off x="4380038" y="621844"/>
          <a:ext cx="6067289" cy="12769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27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2019-2023</a:t>
          </a:r>
        </a:p>
      </dsp:txBody>
      <dsp:txXfrm>
        <a:off x="4380038" y="941074"/>
        <a:ext cx="5748059" cy="638459"/>
      </dsp:txXfrm>
    </dsp:sp>
    <dsp:sp modelId="{DD4E4A15-8C90-4B39-BACF-DA9D05F8AC7C}">
      <dsp:nvSpPr>
        <dsp:cNvPr id="0" name=""/>
        <dsp:cNvSpPr/>
      </dsp:nvSpPr>
      <dsp:spPr>
        <a:xfrm>
          <a:off x="4380038" y="1602794"/>
          <a:ext cx="2700469" cy="1703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Participation au Schéma Directeur Départemental AEP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Participation au plan de secours AEP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Participation au plan ORSEC Eau</a:t>
          </a:r>
        </a:p>
      </dsp:txBody>
      <dsp:txXfrm>
        <a:off x="4380038" y="1602794"/>
        <a:ext cx="2700469" cy="1703374"/>
      </dsp:txXfrm>
    </dsp:sp>
    <dsp:sp modelId="{58B917FE-E072-4A8B-B393-87B7DF8BA0C4}">
      <dsp:nvSpPr>
        <dsp:cNvPr id="0" name=""/>
        <dsp:cNvSpPr/>
      </dsp:nvSpPr>
      <dsp:spPr>
        <a:xfrm>
          <a:off x="7080508" y="1047484"/>
          <a:ext cx="3366819" cy="12769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27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2015-2024</a:t>
          </a:r>
        </a:p>
      </dsp:txBody>
      <dsp:txXfrm>
        <a:off x="7080508" y="1366714"/>
        <a:ext cx="3047589" cy="638459"/>
      </dsp:txXfrm>
    </dsp:sp>
    <dsp:sp modelId="{B14F30BD-774D-4351-8122-13F2D5AD10A7}">
      <dsp:nvSpPr>
        <dsp:cNvPr id="0" name=""/>
        <dsp:cNvSpPr/>
      </dsp:nvSpPr>
      <dsp:spPr>
        <a:xfrm>
          <a:off x="7080508" y="2032900"/>
          <a:ext cx="2700469" cy="1678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Etude R&amp;D BRGM sur le lien entre activité agricole et qualité et quantité de la nappe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Scénarisation</a:t>
          </a:r>
          <a:r>
            <a:rPr lang="en-US" sz="1600" kern="1200" dirty="0"/>
            <a:t> avec la profession </a:t>
          </a:r>
          <a:r>
            <a:rPr lang="en-US" sz="1600" kern="1200" dirty="0" err="1"/>
            <a:t>agricole</a:t>
          </a:r>
          <a:r>
            <a:rPr lang="en-US" sz="1600" kern="1200" dirty="0"/>
            <a:t> de </a:t>
          </a:r>
          <a:r>
            <a:rPr lang="en-US" sz="1600" kern="1200" dirty="0" err="1"/>
            <a:t>l’impact</a:t>
          </a:r>
          <a:r>
            <a:rPr lang="en-US" sz="1600" kern="1200" dirty="0"/>
            <a:t> des </a:t>
          </a:r>
          <a:r>
            <a:rPr lang="en-US" sz="1600" kern="1200" dirty="0" err="1"/>
            <a:t>pratiques</a:t>
          </a:r>
          <a:r>
            <a:rPr lang="en-US" sz="1600" kern="1200" dirty="0"/>
            <a:t> et </a:t>
          </a:r>
          <a:r>
            <a:rPr lang="en-US" sz="1600" kern="1200" dirty="0" err="1"/>
            <a:t>assolements</a:t>
          </a:r>
          <a:endParaRPr lang="fr-FR" sz="1600" kern="1200" dirty="0"/>
        </a:p>
      </dsp:txBody>
      <dsp:txXfrm>
        <a:off x="7080508" y="2032900"/>
        <a:ext cx="2700469" cy="1678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20456-D133-439A-9E5F-48C2B6BA16E4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59D9-5C2D-4875-A673-D70E65A32E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47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0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3EBA8-7ABA-9029-D574-4E631883C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EEA919-940D-6795-64F9-4AFE9209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74ABB-3972-8C55-881F-BF041B28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E3AECE-CED2-FF98-F707-1C670AA9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83ED08-27C3-9C14-42AF-5176CE61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2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CB532-ED04-EDAC-5826-5FB0C10E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0E576D-035B-364E-F4D7-C6A3FC06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861A7-3FC4-1B4F-D941-32EFB487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1016C-A3EC-513C-4C19-0B39EA48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675398-89C3-4D9B-1DEF-7AEA24B4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2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169546-CA84-42F8-ADE0-39C1B1362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DAC5F5-207D-C4D0-F53D-7740F7E15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6FA102-9C3A-DAF7-723F-C3F0E29F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00558-6601-9C95-A06B-F41C2F39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3D685-CC30-28CA-EC36-81924F96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8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EB10B7-9778-4980-9B6E-97C58A23E447}"/>
              </a:ext>
            </a:extLst>
          </p:cNvPr>
          <p:cNvSpPr/>
          <p:nvPr userDrawn="1"/>
        </p:nvSpPr>
        <p:spPr>
          <a:xfrm>
            <a:off x="865658" y="6629038"/>
            <a:ext cx="9746924" cy="97200"/>
          </a:xfrm>
          <a:prstGeom prst="rect">
            <a:avLst/>
          </a:prstGeom>
          <a:gradFill flip="none" rotWithShape="1">
            <a:gsLst>
              <a:gs pos="0">
                <a:srgbClr val="32B9C8"/>
              </a:gs>
              <a:gs pos="100000">
                <a:srgbClr val="A0C51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0AF3D93-C05D-4FCC-80BE-FFB83911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293162"/>
            <a:ext cx="10515600" cy="1098316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46505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2B37252-51AB-4BE3-9DA9-34837288B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3799" y="6402989"/>
            <a:ext cx="1111367" cy="363769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5A4D401-FC9A-4FB8-9E2D-85D5E0E4F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536" y="6276838"/>
            <a:ext cx="874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Club des économies d'eau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23299B1-7543-484F-8FEB-E3AF72193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12623" y="6276838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76616240-CD72-45B6-980A-B0B987596F7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F3EC41E-260B-4BC6-A4E6-7C1BF984B0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3" y="6278955"/>
            <a:ext cx="80224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2C49C-A659-8296-A80C-61466F1F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2BD4C3-ED2C-681A-4089-F2FD7D17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05618-9E44-8264-2EE5-38ED1CE8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BE5DF-5946-DC87-E510-6EBE9186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422FC3-B386-DC5C-5A82-6B2DF67A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95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D4EF0-1271-0BAB-AB66-558B94AC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1DC3A4-7E9C-4EC3-BFB1-6A45F8488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FE7ED0-DA6A-D677-6936-66EC343D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BA33A-A4AB-9A02-6BF1-A68345DD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EB74D-CCB5-6D2B-4D5A-AE2749C3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79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D003B-9145-FE8A-4C60-54E609C7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70941-E606-4343-A74B-F9F94AC72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92AFC9-A95E-C09F-1243-5EE7DF107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04B33C-8457-64CD-0184-44E1F23D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09B7E8-5077-C89D-BC3D-35E31A4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07CD85-F865-BCC8-3BC3-120FEF0D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02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139A9-8496-065A-2F49-073609FC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6328D2-9006-3786-9FCF-B5DACCF5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CC279C-3594-1E6B-AE1F-30C5C5093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43324E-129F-958B-29A7-9529374EE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D00E96-86FC-BD67-7B5A-FF3532DC6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0182FF-9792-DA51-52F3-AB64A1E3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CA83F5-3CFD-CB3D-7069-0F60B387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43E8CD-8083-F628-028C-EB22D46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6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555DB-8B9A-7AB2-7DD6-02517BFA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04BD75-6600-854B-6CA7-AFCEC607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71B04E-D87A-0875-33D0-BE759294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1DAE07-17D3-6443-05FB-E3B8F801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37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535DA8-4FE0-90EC-F6BA-AC85446D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9DF36F-C9B1-12A4-B809-CC8A9F5E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BE9EC1-7AA4-4957-94C3-9F4227EB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22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215DB-BA63-0B10-8354-049C1A27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767CE-8915-4DD9-ACF0-3110C954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84628C-D4C5-F88A-1B41-0EF7A6872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1F1507-257B-ED4E-F79D-46A1EB53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0901BB-D6E5-8A1A-BF62-08B484F8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F207E1-33FB-BC75-CAE9-D03E2239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1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2E04F-A1DF-08E4-7FC6-48929D70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76F7DF-8C0A-1009-79DF-386DBCD91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327325-B14E-5111-825B-3E8F069C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EABABC-A67D-BA1F-2442-B7042447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65A856-0027-2DEB-BE01-66D4FF8A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FDA6C-701E-38AA-F969-DC5FD415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39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D5F721-DF13-A7B0-23A8-A5C580AD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5E5C41-3846-F0C7-9205-51BD17D7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D9F9C-18C0-4626-CCE0-409C6D1DB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BC82-8153-4972-8160-1D13A3BB394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7EBA3-A2E2-B9B9-EA47-6BA53C73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C0391-78B3-5CD6-3A78-FFF0FCA2F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02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jpeg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3.xml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4.xml"/><Relationship Id="rId5" Type="http://schemas.openxmlformats.org/officeDocument/2006/relationships/image" Target="../media/image6.pn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2B25144-D7EB-4AE0-42C5-E05C46514A4F}"/>
              </a:ext>
            </a:extLst>
          </p:cNvPr>
          <p:cNvSpPr txBox="1">
            <a:spLocks/>
          </p:cNvSpPr>
          <p:nvPr/>
        </p:nvSpPr>
        <p:spPr>
          <a:xfrm>
            <a:off x="523783" y="621437"/>
            <a:ext cx="8119476" cy="4829451"/>
          </a:xfrm>
          <a:prstGeom prst="rect">
            <a:avLst/>
          </a:prstGeom>
          <a:noFill/>
          <a:ln w="155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B9C8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3200" spc="70" dirty="0">
                <a:solidFill>
                  <a:srgbClr val="A0C515"/>
                </a:solidFill>
              </a:rPr>
              <a:t>Actions plurielles sur la ressource et les infrastructures de production et de distribution d’eau potable : 15 ans pour diviser les besoins de Niort en deux</a:t>
            </a:r>
          </a:p>
          <a:p>
            <a:pPr algn="ctr">
              <a:lnSpc>
                <a:spcPct val="100000"/>
              </a:lnSpc>
            </a:pPr>
            <a:br>
              <a:rPr lang="fr-FR" sz="3200" spc="70" dirty="0">
                <a:solidFill>
                  <a:srgbClr val="48535A"/>
                </a:solidFill>
              </a:rPr>
            </a:br>
            <a:r>
              <a:rPr lang="fr-FR" sz="3200" spc="70" dirty="0">
                <a:solidFill>
                  <a:srgbClr val="48535A"/>
                </a:solidFill>
              </a:rPr>
              <a:t>Service des Eaux du Vivier de la Communauté d’Agglomération du Niortais </a:t>
            </a:r>
          </a:p>
        </p:txBody>
      </p:sp>
      <p:sp>
        <p:nvSpPr>
          <p:cNvPr id="9" name="Freeform 26">
            <a:extLst>
              <a:ext uri="{FF2B5EF4-FFF2-40B4-BE49-F238E27FC236}">
                <a16:creationId xmlns:a16="http://schemas.microsoft.com/office/drawing/2014/main" id="{7510F700-C2EC-41B1-20B4-B598D5063711}"/>
              </a:ext>
            </a:extLst>
          </p:cNvPr>
          <p:cNvSpPr/>
          <p:nvPr/>
        </p:nvSpPr>
        <p:spPr>
          <a:xfrm>
            <a:off x="10225772" y="5631483"/>
            <a:ext cx="1813449" cy="1038859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FFF05D0-36F2-759D-61CB-5607AB46E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24"/>
          <a:stretch/>
        </p:blipFill>
        <p:spPr>
          <a:xfrm>
            <a:off x="8605931" y="5655436"/>
            <a:ext cx="1220926" cy="1038860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CF68A822-2984-A9DD-20AA-7B1405BF0D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169728" cy="493449"/>
          </a:xfrm>
          <a:prstGeom prst="rect">
            <a:avLst/>
          </a:prstGeom>
          <a:noFill/>
          <a:ln w="155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B9C8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244E8E"/>
                </a:solidFill>
              </a:rPr>
              <a:t>14 décembre 2023 | Trophées d’économies d’eau – Lauréat 2023</a:t>
            </a:r>
            <a:endParaRPr lang="fr-FR" sz="1400" dirty="0">
              <a:solidFill>
                <a:srgbClr val="244E8E"/>
              </a:solidFill>
            </a:endParaRPr>
          </a:p>
        </p:txBody>
      </p:sp>
      <p:pic>
        <p:nvPicPr>
          <p:cNvPr id="8" name="image5.jpeg">
            <a:extLst>
              <a:ext uri="{FF2B5EF4-FFF2-40B4-BE49-F238E27FC236}">
                <a16:creationId xmlns:a16="http://schemas.microsoft.com/office/drawing/2014/main" id="{C1D77B0D-3C83-CB9F-26F8-6C11123A89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224" y="5618332"/>
            <a:ext cx="2115458" cy="9922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6824E5EC-074C-6932-5CDB-A873448F3503}"/>
              </a:ext>
            </a:extLst>
          </p:cNvPr>
          <p:cNvGrpSpPr/>
          <p:nvPr/>
        </p:nvGrpSpPr>
        <p:grpSpPr>
          <a:xfrm>
            <a:off x="8872316" y="370901"/>
            <a:ext cx="3770482" cy="4738421"/>
            <a:chOff x="9025094" y="512947"/>
            <a:chExt cx="3770482" cy="4738421"/>
          </a:xfrm>
        </p:grpSpPr>
        <p:sp>
          <p:nvSpPr>
            <p:cNvPr id="21" name="Graphique 16" descr="Eau avec un remplissage uni">
              <a:extLst>
                <a:ext uri="{FF2B5EF4-FFF2-40B4-BE49-F238E27FC236}">
                  <a16:creationId xmlns:a16="http://schemas.microsoft.com/office/drawing/2014/main" id="{6DEF429E-06F4-9610-7C69-A27646D04251}"/>
                </a:ext>
              </a:extLst>
            </p:cNvPr>
            <p:cNvSpPr/>
            <p:nvPr/>
          </p:nvSpPr>
          <p:spPr>
            <a:xfrm>
              <a:off x="9659044" y="512947"/>
              <a:ext cx="3136532" cy="4738421"/>
            </a:xfrm>
            <a:custGeom>
              <a:avLst/>
              <a:gdLst>
                <a:gd name="connsiteX0" fmla="*/ 1568266 w 3136532"/>
                <a:gd name="connsiteY0" fmla="*/ 0 h 4707648"/>
                <a:gd name="connsiteX1" fmla="*/ 0 w 3136532"/>
                <a:gd name="connsiteY1" fmla="*/ 3159080 h 4707648"/>
                <a:gd name="connsiteX2" fmla="*/ 1568266 w 3136532"/>
                <a:gd name="connsiteY2" fmla="*/ 4707648 h 4707648"/>
                <a:gd name="connsiteX3" fmla="*/ 3136533 w 3136532"/>
                <a:gd name="connsiteY3" fmla="*/ 3159080 h 4707648"/>
                <a:gd name="connsiteX4" fmla="*/ 1568266 w 3136532"/>
                <a:gd name="connsiteY4" fmla="*/ 0 h 470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6532" h="4707648">
                  <a:moveTo>
                    <a:pt x="1568266" y="0"/>
                  </a:moveTo>
                  <a:cubicBezTo>
                    <a:pt x="1568266" y="0"/>
                    <a:pt x="0" y="2180385"/>
                    <a:pt x="0" y="3159080"/>
                  </a:cubicBezTo>
                  <a:cubicBezTo>
                    <a:pt x="0" y="4013890"/>
                    <a:pt x="702583" y="4707648"/>
                    <a:pt x="1568266" y="4707648"/>
                  </a:cubicBezTo>
                  <a:cubicBezTo>
                    <a:pt x="2433949" y="4707648"/>
                    <a:pt x="3136533" y="4013890"/>
                    <a:pt x="3136533" y="3159080"/>
                  </a:cubicBezTo>
                  <a:cubicBezTo>
                    <a:pt x="3136533" y="2174190"/>
                    <a:pt x="1568266" y="0"/>
                    <a:pt x="1568266" y="0"/>
                  </a:cubicBezTo>
                  <a:close/>
                </a:path>
              </a:pathLst>
            </a:custGeom>
            <a:solidFill>
              <a:srgbClr val="23BACF">
                <a:alpha val="50196"/>
              </a:srgbClr>
            </a:solidFill>
            <a:ln w="39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" name="Graphique 12" descr="Eau avec un remplissage uni">
              <a:extLst>
                <a:ext uri="{FF2B5EF4-FFF2-40B4-BE49-F238E27FC236}">
                  <a16:creationId xmlns:a16="http://schemas.microsoft.com/office/drawing/2014/main" id="{497F4CA9-B1BB-6E6B-2337-6D3B394FFA17}"/>
                </a:ext>
              </a:extLst>
            </p:cNvPr>
            <p:cNvSpPr/>
            <p:nvPr/>
          </p:nvSpPr>
          <p:spPr>
            <a:xfrm>
              <a:off x="9025094" y="512947"/>
              <a:ext cx="3166906" cy="4738421"/>
            </a:xfrm>
            <a:custGeom>
              <a:avLst/>
              <a:gdLst>
                <a:gd name="connsiteX0" fmla="*/ 1568266 w 3136532"/>
                <a:gd name="connsiteY0" fmla="*/ 0 h 4765231"/>
                <a:gd name="connsiteX1" fmla="*/ 0 w 3136532"/>
                <a:gd name="connsiteY1" fmla="*/ 3197721 h 4765231"/>
                <a:gd name="connsiteX2" fmla="*/ 1568266 w 3136532"/>
                <a:gd name="connsiteY2" fmla="*/ 4765232 h 4765231"/>
                <a:gd name="connsiteX3" fmla="*/ 3136533 w 3136532"/>
                <a:gd name="connsiteY3" fmla="*/ 3197721 h 4765231"/>
                <a:gd name="connsiteX4" fmla="*/ 1568266 w 3136532"/>
                <a:gd name="connsiteY4" fmla="*/ 0 h 476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6532" h="4765231">
                  <a:moveTo>
                    <a:pt x="1568266" y="0"/>
                  </a:moveTo>
                  <a:cubicBezTo>
                    <a:pt x="1568266" y="0"/>
                    <a:pt x="0" y="2207055"/>
                    <a:pt x="0" y="3197721"/>
                  </a:cubicBezTo>
                  <a:cubicBezTo>
                    <a:pt x="0" y="4062987"/>
                    <a:pt x="702583" y="4765232"/>
                    <a:pt x="1568266" y="4765232"/>
                  </a:cubicBezTo>
                  <a:cubicBezTo>
                    <a:pt x="2433949" y="4765232"/>
                    <a:pt x="3136533" y="4062987"/>
                    <a:pt x="3136533" y="3197721"/>
                  </a:cubicBezTo>
                  <a:cubicBezTo>
                    <a:pt x="3136533" y="2200785"/>
                    <a:pt x="1568266" y="0"/>
                    <a:pt x="1568266" y="0"/>
                  </a:cubicBezTo>
                  <a:close/>
                </a:path>
              </a:pathLst>
            </a:custGeom>
            <a:solidFill>
              <a:schemeClr val="bg1"/>
            </a:solidFill>
            <a:ln w="39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CA02689-E9C6-6AD6-710A-BF4DDC6EA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05" r="3998" b="3078"/>
            <a:stretch/>
          </p:blipFill>
          <p:spPr>
            <a:xfrm>
              <a:off x="9254150" y="2882157"/>
              <a:ext cx="2708793" cy="1561021"/>
            </a:xfrm>
            <a:prstGeom prst="rect">
              <a:avLst/>
            </a:prstGeom>
          </p:spPr>
        </p:pic>
        <p:sp>
          <p:nvSpPr>
            <p:cNvPr id="11" name="Graphique 9" descr="Eau contour">
              <a:extLst>
                <a:ext uri="{FF2B5EF4-FFF2-40B4-BE49-F238E27FC236}">
                  <a16:creationId xmlns:a16="http://schemas.microsoft.com/office/drawing/2014/main" id="{C94BAFF8-2DEF-BC79-540E-1044D9501060}"/>
                </a:ext>
              </a:extLst>
            </p:cNvPr>
            <p:cNvSpPr/>
            <p:nvPr/>
          </p:nvSpPr>
          <p:spPr>
            <a:xfrm>
              <a:off x="9025094" y="512947"/>
              <a:ext cx="3197280" cy="4738421"/>
            </a:xfrm>
            <a:custGeom>
              <a:avLst/>
              <a:gdLst>
                <a:gd name="connsiteX0" fmla="*/ 0 w 2267719"/>
                <a:gd name="connsiteY0" fmla="*/ 2201774 h 3281075"/>
                <a:gd name="connsiteX1" fmla="*/ 1133860 w 2267719"/>
                <a:gd name="connsiteY1" fmla="*/ 3281075 h 3281075"/>
                <a:gd name="connsiteX2" fmla="*/ 2267719 w 2267719"/>
                <a:gd name="connsiteY2" fmla="*/ 2201774 h 3281075"/>
                <a:gd name="connsiteX3" fmla="*/ 1133860 w 2267719"/>
                <a:gd name="connsiteY3" fmla="*/ 0 h 3281075"/>
                <a:gd name="connsiteX4" fmla="*/ 0 w 2267719"/>
                <a:gd name="connsiteY4" fmla="*/ 2201774 h 3281075"/>
                <a:gd name="connsiteX5" fmla="*/ 2177011 w 2267719"/>
                <a:gd name="connsiteY5" fmla="*/ 2201774 h 3281075"/>
                <a:gd name="connsiteX6" fmla="*/ 1133860 w 2267719"/>
                <a:gd name="connsiteY6" fmla="*/ 3194731 h 3281075"/>
                <a:gd name="connsiteX7" fmla="*/ 90709 w 2267719"/>
                <a:gd name="connsiteY7" fmla="*/ 2201774 h 3281075"/>
                <a:gd name="connsiteX8" fmla="*/ 1133959 w 2267719"/>
                <a:gd name="connsiteY8" fmla="*/ 151776 h 3281075"/>
                <a:gd name="connsiteX9" fmla="*/ 2177011 w 2267719"/>
                <a:gd name="connsiteY9" fmla="*/ 2201774 h 32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7719" h="3281075">
                  <a:moveTo>
                    <a:pt x="0" y="2201774"/>
                  </a:moveTo>
                  <a:cubicBezTo>
                    <a:pt x="0" y="2797855"/>
                    <a:pt x="507647" y="3281075"/>
                    <a:pt x="1133860" y="3281075"/>
                  </a:cubicBezTo>
                  <a:cubicBezTo>
                    <a:pt x="1760072" y="3281075"/>
                    <a:pt x="2267719" y="2797855"/>
                    <a:pt x="2267719" y="2201774"/>
                  </a:cubicBezTo>
                  <a:cubicBezTo>
                    <a:pt x="2267719" y="1515339"/>
                    <a:pt x="1133860" y="0"/>
                    <a:pt x="1133860" y="0"/>
                  </a:cubicBezTo>
                  <a:cubicBezTo>
                    <a:pt x="1133860" y="0"/>
                    <a:pt x="0" y="1519656"/>
                    <a:pt x="0" y="2201774"/>
                  </a:cubicBezTo>
                  <a:close/>
                  <a:moveTo>
                    <a:pt x="2177011" y="2201774"/>
                  </a:moveTo>
                  <a:cubicBezTo>
                    <a:pt x="2177011" y="2750171"/>
                    <a:pt x="1709974" y="3194731"/>
                    <a:pt x="1133860" y="3194731"/>
                  </a:cubicBezTo>
                  <a:cubicBezTo>
                    <a:pt x="557746" y="3194731"/>
                    <a:pt x="90709" y="2750171"/>
                    <a:pt x="90709" y="2201774"/>
                  </a:cubicBezTo>
                  <a:cubicBezTo>
                    <a:pt x="90709" y="1653735"/>
                    <a:pt x="884678" y="500364"/>
                    <a:pt x="1133959" y="151776"/>
                  </a:cubicBezTo>
                  <a:cubicBezTo>
                    <a:pt x="1383350" y="499600"/>
                    <a:pt x="2177011" y="1650036"/>
                    <a:pt x="2177011" y="2201774"/>
                  </a:cubicBezTo>
                  <a:close/>
                </a:path>
              </a:pathLst>
            </a:custGeom>
            <a:solidFill>
              <a:srgbClr val="23BACF"/>
            </a:solidFill>
            <a:ln w="1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C168DB53-F40C-4967-91A4-3AB9F10EB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07" y="5601630"/>
            <a:ext cx="2174859" cy="9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3A6B2"/>
                </a:solidFill>
              </a:rPr>
              <a:t>Moyens nécessaires </a:t>
            </a: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435169" y="1568491"/>
            <a:ext cx="10932742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Moyens humains à l’année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3 ingénieurs : Directeur/hydrogéologue, Directeur technique, Bureau d’étude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3 encadrants + 1 expert traitement : bureau d’étude, distribution, production, labo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8 techniciens supérieurs : électromécanicien, automaticien, cartographe, chargés de mission environnement, agricole, suivi de chantier, …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15 techniciens : plombiers, conducteurs engins, électriciens, etc. 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Moyens financiers à l’année 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De 0,5 à 1 M d’€/an pour les études, les matériels, l’adaptation des équipements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De l’ordre de 3 M d’€/an d’investissement de marché de travaux (réseau, usine)</a:t>
            </a:r>
            <a:endParaRPr lang="fr-FR" sz="2400" b="1" dirty="0">
              <a:solidFill>
                <a:srgbClr val="435057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Résultats</a:t>
            </a: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386508" y="880793"/>
            <a:ext cx="1141898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Prélèvement en eau dans le milieu presque divisé par 2 en 15 ans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33A6B2"/>
                </a:solidFill>
              </a:rPr>
              <a:t>	</a:t>
            </a:r>
            <a:r>
              <a:rPr lang="fr-FR" sz="2400" b="1" dirty="0">
                <a:solidFill>
                  <a:srgbClr val="9EC614"/>
                </a:solidFill>
              </a:rPr>
              <a:t>9,9 millions m3 prélevés en 2003 et 5,5 million m3 en 2022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Rendement net du réseau passé de 60 à 90%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33A6B2"/>
                </a:solidFill>
              </a:rPr>
              <a:t>	</a:t>
            </a:r>
            <a:r>
              <a:rPr lang="fr-FR" sz="2400" b="1" dirty="0">
                <a:solidFill>
                  <a:srgbClr val="9EC614"/>
                </a:solidFill>
              </a:rPr>
              <a:t>89,8% de rendement sur le réseau (moyenne nationale = 81,5%) en 2022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	Parc compteur renouvelé et rendement &gt; 98%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Changement durable des habitudes de consommation des abonnés corrélé aux crises de sécheresse (2005, 2009, 2010, 2011, 2017, 2022)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	Baisse de consommation de 2003 à aujourd’hui contribuant pour 20 % de la 	baisse </a:t>
            </a:r>
            <a:r>
              <a:rPr lang="fr-FR" sz="2400" b="1" dirty="0" err="1">
                <a:solidFill>
                  <a:srgbClr val="9EC614"/>
                </a:solidFill>
              </a:rPr>
              <a:t>dese</a:t>
            </a:r>
            <a:r>
              <a:rPr lang="fr-FR" sz="2400" b="1" dirty="0">
                <a:solidFill>
                  <a:srgbClr val="9EC614"/>
                </a:solidFill>
              </a:rPr>
              <a:t> prélèvements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2,24 m3/jour/km (moyenne nationale = 3,2 m3/jour/km)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Ecrêtement au ¾ du pic de consommation estival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	Tendance continue à la baisse des consommations estivales (-4,8% 2022/2023)</a:t>
            </a: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9EC614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Perspectives</a:t>
            </a: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435169" y="1378963"/>
            <a:ext cx="11577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- Nouvelle adaptation du service à un changement de gouvernance et de mode d’exploitation (passage de régie à délégation de service public « in house »)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- Maintien des moyens sur la recherche de fuite sur le réseau de distribution nord (Vivier)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Mise à niveau du réseau de distribution de la partie sud (</a:t>
            </a:r>
            <a:r>
              <a:rPr lang="fr-FR" sz="2400" b="1" dirty="0" err="1">
                <a:solidFill>
                  <a:srgbClr val="435057"/>
                </a:solidFill>
              </a:rPr>
              <a:t>Courance</a:t>
            </a:r>
            <a:r>
              <a:rPr lang="fr-FR" sz="2400" b="1" dirty="0">
                <a:solidFill>
                  <a:srgbClr val="435057"/>
                </a:solidFill>
              </a:rPr>
              <a:t>) : cartographie, équipement recherche fuite (sectorisation + chambres de comptages), réparation fuites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- Adaptation de l’usine et des prélèvements aux nouvelles évolutions de qualité et de quantité des eaux brutes dans le contexte de changement climatique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- Stratégie prospective sur les besoins AEP à actualiser et faire intégrer dans outils cadres d’aménagement du territoire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- Participation et contribution à la répartition des volumes selon les usages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Amélioration de la communication auprès des acteurs du territoire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3A6B2"/>
                </a:solidFill>
              </a:rPr>
              <a:t>Le Service des Eaux du Vivier en 2022</a:t>
            </a: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6400800" y="1543919"/>
            <a:ext cx="562545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Compétence eau potable de l’EPCI « Communauté d’Agglomération du Niortais »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Le Service des Eaux du Vivier = fusion de deux anciens syndicats d’eau (SIEPDEP et SEV)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33A6B2"/>
                </a:solidFill>
              </a:rPr>
              <a:t>22 communes - 92000 habitants desservis</a:t>
            </a: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9EC614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18 communes rurales (29000 habitants) gérées en représentation substitution auprès de 3 syndicats intercommunaux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2B8E55E-6FEF-448C-9897-8902ABC957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r="-329"/>
          <a:stretch/>
        </p:blipFill>
        <p:spPr>
          <a:xfrm>
            <a:off x="17370" y="888789"/>
            <a:ext cx="6480393" cy="50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3A6B2"/>
                </a:solidFill>
              </a:rPr>
              <a:t>Contexte actuel </a:t>
            </a: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E519257-6D94-4A0A-BD1B-8ED0C170F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78" y="1413631"/>
            <a:ext cx="6534100" cy="462395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386508" y="968011"/>
            <a:ext cx="86861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La ressource du secteur sud (ancien SIEPDEP)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1,1 millions m</a:t>
            </a:r>
            <a:r>
              <a:rPr lang="fr-FR" sz="2400" b="1" baseline="30000" dirty="0">
                <a:solidFill>
                  <a:srgbClr val="9EC614"/>
                </a:solidFill>
              </a:rPr>
              <a:t>3</a:t>
            </a:r>
            <a:r>
              <a:rPr lang="fr-FR" sz="2400" b="1" dirty="0">
                <a:solidFill>
                  <a:srgbClr val="9EC614"/>
                </a:solidFill>
              </a:rPr>
              <a:t> prélevés en 2022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33A6B2"/>
                </a:solidFill>
              </a:rPr>
              <a:t>90% proviennent du BAC de la </a:t>
            </a:r>
            <a:r>
              <a:rPr lang="fr-FR" sz="2400" b="1" dirty="0" err="1">
                <a:solidFill>
                  <a:srgbClr val="33A6B2"/>
                </a:solidFill>
              </a:rPr>
              <a:t>Courance</a:t>
            </a:r>
            <a:r>
              <a:rPr lang="fr-FR" sz="2400" b="1" dirty="0">
                <a:solidFill>
                  <a:srgbClr val="33A6B2"/>
                </a:solidFill>
              </a:rPr>
              <a:t> et 10 % captage d’appoint 19 000 habitants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696047B-19BC-496E-B965-0CB638B839A6}"/>
              </a:ext>
            </a:extLst>
          </p:cNvPr>
          <p:cNvSpPr txBox="1"/>
          <p:nvPr/>
        </p:nvSpPr>
        <p:spPr>
          <a:xfrm>
            <a:off x="386508" y="3144818"/>
            <a:ext cx="54950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La ressource du secteur nord (ancien SEV)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5,5 millions m</a:t>
            </a:r>
            <a:r>
              <a:rPr lang="fr-FR" sz="2400" b="1" baseline="30000" dirty="0">
                <a:solidFill>
                  <a:srgbClr val="9EC614"/>
                </a:solidFill>
              </a:rPr>
              <a:t>3</a:t>
            </a:r>
            <a:r>
              <a:rPr lang="fr-FR" sz="2400" b="1" dirty="0">
                <a:solidFill>
                  <a:srgbClr val="9EC614"/>
                </a:solidFill>
              </a:rPr>
              <a:t> prélevés en 2022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33A6B2"/>
                </a:solidFill>
              </a:rPr>
              <a:t>87% proviennent du BAC du Vivier et 13% captages de secours et d’appoint</a:t>
            </a: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33A6B2"/>
                </a:solidFill>
              </a:rPr>
              <a:t>73 300 habitants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41DE9CB-147E-4885-A708-B88681C73F26}"/>
              </a:ext>
            </a:extLst>
          </p:cNvPr>
          <p:cNvSpPr txBox="1"/>
          <p:nvPr/>
        </p:nvSpPr>
        <p:spPr>
          <a:xfrm>
            <a:off x="386508" y="5556067"/>
            <a:ext cx="789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u="sng" dirty="0">
                <a:solidFill>
                  <a:srgbClr val="435057"/>
                </a:solidFill>
              </a:rPr>
              <a:t>Les actions faisant l’objet du trophée vise ce secteur nord</a:t>
            </a:r>
          </a:p>
        </p:txBody>
      </p:sp>
    </p:spTree>
    <p:extLst>
      <p:ext uri="{BB962C8B-B14F-4D97-AF65-F5344CB8AC3E}">
        <p14:creationId xmlns:p14="http://schemas.microsoft.com/office/powerpoint/2010/main" val="35061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699362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3A6B2"/>
                </a:solidFill>
              </a:rPr>
              <a:t>Etat initial sur le secteur Vivier</a:t>
            </a: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386508" y="1151453"/>
            <a:ext cx="1180549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435057"/>
                </a:solidFill>
              </a:rPr>
              <a:t>Caractéristiques 2022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9EC614"/>
                </a:solidFill>
              </a:rPr>
              <a:t>Ressource principale karstique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9EC614"/>
                </a:solidFill>
              </a:rPr>
              <a:t>2 captages d’appoint et 1 captage de secours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9EC614"/>
                </a:solidFill>
              </a:rPr>
              <a:t>2 interconnexions de secours avec les syndicats voisins et un volume réservé sur un barrage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9EC614"/>
                </a:solidFill>
              </a:rPr>
              <a:t>73 300 habitants approvisionnés par un réseau de 620 km de canalisations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9EC614"/>
                </a:solidFill>
              </a:rPr>
              <a:t>Production moyenne de l’usine en eau potable : 15 000 m</a:t>
            </a:r>
            <a:r>
              <a:rPr lang="fr-FR" sz="2000" b="1" baseline="30000" dirty="0">
                <a:solidFill>
                  <a:srgbClr val="9EC614"/>
                </a:solidFill>
              </a:rPr>
              <a:t>3</a:t>
            </a:r>
            <a:r>
              <a:rPr lang="fr-FR" sz="2000" b="1" dirty="0">
                <a:solidFill>
                  <a:srgbClr val="9EC614"/>
                </a:solidFill>
              </a:rPr>
              <a:t>/jour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435057"/>
                </a:solidFill>
              </a:rPr>
              <a:t>Etude risque - 2003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9EC614"/>
                </a:solidFill>
              </a:rPr>
              <a:t>Faiblesse de la ressource confirmée par la crise quantitative de 2005 (année de sécheresse centennale en 79)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9EC614"/>
                </a:solidFill>
              </a:rPr>
              <a:t>Rendement inférieur à 60%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9EC614"/>
                </a:solidFill>
              </a:rPr>
              <a:t>Absence de ressources de secours officielles et absence d’interconnexion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9EC614"/>
                </a:solidFill>
              </a:rPr>
              <a:t>Usine calibrée en 1996 pour 48 000 m</a:t>
            </a:r>
            <a:r>
              <a:rPr lang="fr-FR" sz="2000" b="1" baseline="30000" dirty="0">
                <a:solidFill>
                  <a:srgbClr val="9EC614"/>
                </a:solidFill>
              </a:rPr>
              <a:t>3</a:t>
            </a:r>
            <a:r>
              <a:rPr lang="fr-FR" sz="2000" b="1" dirty="0">
                <a:solidFill>
                  <a:srgbClr val="9EC614"/>
                </a:solidFill>
              </a:rPr>
              <a:t> jour sans considération des limites d’approvisionnement de la ressource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435057"/>
                </a:solidFill>
              </a:rPr>
              <a:t>Nécessité de restructurer et de sécuriser - 15 années d’actions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40" y="365125"/>
            <a:ext cx="10301699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3A6B2"/>
                </a:solidFill>
                <a:latin typeface="Trebuchet MS" panose="020B0603020202020204" pitchFamily="34" charset="0"/>
              </a:rPr>
              <a:t>1- La sécurisation quantitative et qualitative de la ressource</a:t>
            </a:r>
            <a:endParaRPr lang="fr-FR" sz="36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6240-CD72-45B6-980A-B0B987596F7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6EC39D7-1BDA-4711-AF3A-45956F37F78C}"/>
              </a:ext>
            </a:extLst>
          </p:cNvPr>
          <p:cNvSpPr txBox="1"/>
          <p:nvPr/>
        </p:nvSpPr>
        <p:spPr>
          <a:xfrm>
            <a:off x="238991" y="1483580"/>
            <a:ext cx="1128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Réduire les prélèvements, identifier et aménager des ressources de secours et structurer des interconnexions</a:t>
            </a:r>
            <a:endParaRPr lang="fr-FR" sz="2400" b="1" dirty="0">
              <a:solidFill>
                <a:srgbClr val="435057"/>
              </a:solidFill>
            </a:endParaRPr>
          </a:p>
        </p:txBody>
      </p:sp>
      <p:graphicFrame>
        <p:nvGraphicFramePr>
          <p:cNvPr id="12" name="Espace réservé du contenu 3">
            <a:extLst>
              <a:ext uri="{FF2B5EF4-FFF2-40B4-BE49-F238E27FC236}">
                <a16:creationId xmlns:a16="http://schemas.microsoft.com/office/drawing/2014/main" id="{3CE9B33E-78FE-4B0F-A358-1F94AE998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769664"/>
              </p:ext>
            </p:extLst>
          </p:nvPr>
        </p:nvGraphicFramePr>
        <p:xfrm>
          <a:off x="73329" y="2584406"/>
          <a:ext cx="12065407" cy="460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79F35B27-9E75-489A-B93C-C92D3DFFF747}"/>
              </a:ext>
            </a:extLst>
          </p:cNvPr>
          <p:cNvGrpSpPr/>
          <p:nvPr/>
        </p:nvGrpSpPr>
        <p:grpSpPr>
          <a:xfrm>
            <a:off x="183440" y="2445987"/>
            <a:ext cx="10859246" cy="461665"/>
            <a:chOff x="183440" y="2854367"/>
            <a:chExt cx="10859246" cy="461665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1EB97DB-E35D-4846-B22A-84487A272DE4}"/>
                </a:ext>
              </a:extLst>
            </p:cNvPr>
            <p:cNvSpPr txBox="1"/>
            <p:nvPr/>
          </p:nvSpPr>
          <p:spPr>
            <a:xfrm>
              <a:off x="556302" y="2854367"/>
              <a:ext cx="3124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200" dirty="0"/>
                <a:t>2003 - Audit des besoins de la population et de la disponibilité des ressources</a:t>
              </a:r>
            </a:p>
          </p:txBody>
        </p:sp>
        <p:sp>
          <p:nvSpPr>
            <p:cNvPr id="14" name="Étoile : 5 branches 13">
              <a:extLst>
                <a:ext uri="{FF2B5EF4-FFF2-40B4-BE49-F238E27FC236}">
                  <a16:creationId xmlns:a16="http://schemas.microsoft.com/office/drawing/2014/main" id="{AB362BED-6114-428D-9CB7-E0E3455CEB64}"/>
                </a:ext>
              </a:extLst>
            </p:cNvPr>
            <p:cNvSpPr/>
            <p:nvPr/>
          </p:nvSpPr>
          <p:spPr>
            <a:xfrm>
              <a:off x="183440" y="2897901"/>
              <a:ext cx="372862" cy="372862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E5A5A9A-4464-40A8-939F-DFDE6D3FA279}"/>
                </a:ext>
              </a:extLst>
            </p:cNvPr>
            <p:cNvSpPr txBox="1"/>
            <p:nvPr/>
          </p:nvSpPr>
          <p:spPr>
            <a:xfrm>
              <a:off x="8900948" y="2854367"/>
              <a:ext cx="2141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200" dirty="0"/>
                <a:t>2010 – Classification Vivier et </a:t>
              </a:r>
              <a:r>
                <a:rPr lang="fr-FR" sz="1200" dirty="0" err="1"/>
                <a:t>Gachets</a:t>
              </a:r>
              <a:r>
                <a:rPr lang="fr-FR" sz="1200" dirty="0"/>
                <a:t> en captages Grenelle</a:t>
              </a:r>
            </a:p>
          </p:txBody>
        </p:sp>
        <p:sp>
          <p:nvSpPr>
            <p:cNvPr id="17" name="Étoile : 5 branches 16">
              <a:extLst>
                <a:ext uri="{FF2B5EF4-FFF2-40B4-BE49-F238E27FC236}">
                  <a16:creationId xmlns:a16="http://schemas.microsoft.com/office/drawing/2014/main" id="{A3DF9FE3-D8DD-42E2-BD65-DF84FDB9D161}"/>
                </a:ext>
              </a:extLst>
            </p:cNvPr>
            <p:cNvSpPr/>
            <p:nvPr/>
          </p:nvSpPr>
          <p:spPr>
            <a:xfrm>
              <a:off x="8481392" y="2894223"/>
              <a:ext cx="372862" cy="372862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0308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47" y="225931"/>
            <a:ext cx="10515600" cy="1098316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2- La reconquête du rendement des réseaux et la mise en place d’une stratégie de renouvellement  </a:t>
            </a:r>
            <a:br>
              <a:rPr lang="fr-FR" sz="3600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CD88ECD-93AE-46D9-BB2A-B1D2752D5169}"/>
              </a:ext>
            </a:extLst>
          </p:cNvPr>
          <p:cNvSpPr txBox="1"/>
          <p:nvPr/>
        </p:nvSpPr>
        <p:spPr>
          <a:xfrm>
            <a:off x="461147" y="1231304"/>
            <a:ext cx="11150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Améliorer le rendement du réseau de distribution par sa restructuration et par la détection et la réduction des fuites</a:t>
            </a:r>
            <a:endParaRPr lang="fr-FR" sz="2400" b="1" dirty="0">
              <a:solidFill>
                <a:srgbClr val="435057"/>
              </a:solidFill>
            </a:endParaRPr>
          </a:p>
        </p:txBody>
      </p:sp>
      <p:graphicFrame>
        <p:nvGraphicFramePr>
          <p:cNvPr id="13" name="Espace réservé du contenu 4">
            <a:extLst>
              <a:ext uri="{FF2B5EF4-FFF2-40B4-BE49-F238E27FC236}">
                <a16:creationId xmlns:a16="http://schemas.microsoft.com/office/drawing/2014/main" id="{FC50597F-271F-487B-9CEE-AB6AA5FFC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993274"/>
              </p:ext>
            </p:extLst>
          </p:nvPr>
        </p:nvGraphicFramePr>
        <p:xfrm>
          <a:off x="-515119" y="1733058"/>
          <a:ext cx="12126897" cy="393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84AFE59A-8283-4782-A11E-46C65EEA52D2}"/>
              </a:ext>
            </a:extLst>
          </p:cNvPr>
          <p:cNvGrpSpPr/>
          <p:nvPr/>
        </p:nvGrpSpPr>
        <p:grpSpPr>
          <a:xfrm>
            <a:off x="1706861" y="5324108"/>
            <a:ext cx="8779898" cy="964890"/>
            <a:chOff x="1750163" y="1896616"/>
            <a:chExt cx="8779898" cy="96489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76570C5A-1407-4406-8D28-EDAD3468D4CD}"/>
                </a:ext>
              </a:extLst>
            </p:cNvPr>
            <p:cNvGrpSpPr/>
            <p:nvPr/>
          </p:nvGrpSpPr>
          <p:grpSpPr>
            <a:xfrm>
              <a:off x="1750163" y="2001341"/>
              <a:ext cx="3086376" cy="851895"/>
              <a:chOff x="2657066" y="1830372"/>
              <a:chExt cx="3086376" cy="851895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05D3071-EE0C-4F5A-B1F2-4087A8E2F9BF}"/>
                  </a:ext>
                </a:extLst>
              </p:cNvPr>
              <p:cNvSpPr txBox="1"/>
              <p:nvPr/>
            </p:nvSpPr>
            <p:spPr>
              <a:xfrm>
                <a:off x="2657066" y="2220602"/>
                <a:ext cx="3086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1200" b="1" dirty="0"/>
                  <a:t>2012 - Audit patrimonial Eau de Paris, 2015 audit SADE  Ivry parc compteurs</a:t>
                </a:r>
              </a:p>
            </p:txBody>
          </p:sp>
          <p:sp>
            <p:nvSpPr>
              <p:cNvPr id="15" name="Étoile : 5 branches 14">
                <a:extLst>
                  <a:ext uri="{FF2B5EF4-FFF2-40B4-BE49-F238E27FC236}">
                    <a16:creationId xmlns:a16="http://schemas.microsoft.com/office/drawing/2014/main" id="{C5EE3386-0204-40B8-A685-6C07703CD41E}"/>
                  </a:ext>
                </a:extLst>
              </p:cNvPr>
              <p:cNvSpPr/>
              <p:nvPr/>
            </p:nvSpPr>
            <p:spPr>
              <a:xfrm>
                <a:off x="3401297" y="1830372"/>
                <a:ext cx="372862" cy="372862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E87EC08-338F-4C87-A871-7AE45A3ADDB4}"/>
                </a:ext>
              </a:extLst>
            </p:cNvPr>
            <p:cNvGrpSpPr/>
            <p:nvPr/>
          </p:nvGrpSpPr>
          <p:grpSpPr>
            <a:xfrm>
              <a:off x="8292615" y="1896616"/>
              <a:ext cx="2237446" cy="780224"/>
              <a:chOff x="9275181" y="1613365"/>
              <a:chExt cx="2237446" cy="780224"/>
            </a:xfrm>
          </p:grpSpPr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B56E915-798A-4460-9DC8-462B6899DB3F}"/>
                  </a:ext>
                </a:extLst>
              </p:cNvPr>
              <p:cNvSpPr txBox="1"/>
              <p:nvPr/>
            </p:nvSpPr>
            <p:spPr>
              <a:xfrm>
                <a:off x="9275181" y="2116590"/>
                <a:ext cx="22374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1200" b="1" dirty="0"/>
                  <a:t>2020 - Audit patrimonial </a:t>
                </a:r>
                <a:r>
                  <a:rPr lang="fr-FR" sz="1200" b="1" dirty="0" err="1"/>
                  <a:t>Espelia</a:t>
                </a:r>
                <a:endParaRPr lang="fr-FR" sz="1200" b="1" dirty="0"/>
              </a:p>
            </p:txBody>
          </p:sp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81EEFC14-7736-4E0B-8B44-CF45852E66BD}"/>
                  </a:ext>
                </a:extLst>
              </p:cNvPr>
              <p:cNvSpPr/>
              <p:nvPr/>
            </p:nvSpPr>
            <p:spPr>
              <a:xfrm>
                <a:off x="9905173" y="1613365"/>
                <a:ext cx="372862" cy="372862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AC5B999-477E-4906-8747-D8A565407B01}"/>
                </a:ext>
              </a:extLst>
            </p:cNvPr>
            <p:cNvGrpSpPr/>
            <p:nvPr/>
          </p:nvGrpSpPr>
          <p:grpSpPr>
            <a:xfrm>
              <a:off x="5206239" y="1928909"/>
              <a:ext cx="3086376" cy="932597"/>
              <a:chOff x="5883008" y="1645658"/>
              <a:chExt cx="3086376" cy="932597"/>
            </a:xfrm>
          </p:grpSpPr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39271DA-0B5C-4062-AE19-247EE7A67843}"/>
                  </a:ext>
                </a:extLst>
              </p:cNvPr>
              <p:cNvSpPr txBox="1"/>
              <p:nvPr/>
            </p:nvSpPr>
            <p:spPr>
              <a:xfrm>
                <a:off x="5883008" y="2116590"/>
                <a:ext cx="3086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1200" b="1" dirty="0"/>
                  <a:t>2019 - Diagnostic final G2C pour une aide à la décision par IA sur les réseaux à renouveler</a:t>
                </a:r>
              </a:p>
            </p:txBody>
          </p:sp>
          <p:sp>
            <p:nvSpPr>
              <p:cNvPr id="23" name="Étoile : 5 branches 22">
                <a:extLst>
                  <a:ext uri="{FF2B5EF4-FFF2-40B4-BE49-F238E27FC236}">
                    <a16:creationId xmlns:a16="http://schemas.microsoft.com/office/drawing/2014/main" id="{282B8718-E86A-49B4-938F-437F40314BC1}"/>
                  </a:ext>
                </a:extLst>
              </p:cNvPr>
              <p:cNvSpPr/>
              <p:nvPr/>
            </p:nvSpPr>
            <p:spPr>
              <a:xfrm>
                <a:off x="7239765" y="1645658"/>
                <a:ext cx="372862" cy="372862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</p:grpSp>
      </p:grp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659719AD-E795-AEAB-5085-8DD328C6E511}"/>
              </a:ext>
            </a:extLst>
          </p:cNvPr>
          <p:cNvSpPr/>
          <p:nvPr/>
        </p:nvSpPr>
        <p:spPr>
          <a:xfrm>
            <a:off x="3565698" y="5411464"/>
            <a:ext cx="372862" cy="37286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4797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B3FAC60-F0EE-4DE0-8CB8-6A16A2968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16" y="633848"/>
            <a:ext cx="8364406" cy="5919197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47" y="225931"/>
            <a:ext cx="10515600" cy="1098316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2- La reconquête du rendement des réseaux et la mise en place d’une stratégie de renouvellement  </a:t>
            </a:r>
            <a:br>
              <a:rPr lang="fr-FR" sz="3600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CD88ECD-93AE-46D9-BB2A-B1D2752D5169}"/>
              </a:ext>
            </a:extLst>
          </p:cNvPr>
          <p:cNvSpPr txBox="1"/>
          <p:nvPr/>
        </p:nvSpPr>
        <p:spPr>
          <a:xfrm>
            <a:off x="461147" y="3881560"/>
            <a:ext cx="47543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Exemple de recherche de fuites 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33A6B2"/>
                </a:solidFill>
              </a:rPr>
              <a:t>secteurs pour isoler des zones de réseau et établir des comptages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33A6B2"/>
                </a:solidFill>
              </a:rPr>
              <a:t>mise en place de </a:t>
            </a:r>
            <a:r>
              <a:rPr lang="fr-FR" sz="2400" b="1" dirty="0" err="1">
                <a:solidFill>
                  <a:srgbClr val="33A6B2"/>
                </a:solidFill>
              </a:rPr>
              <a:t>prélocalisateurs</a:t>
            </a:r>
            <a:r>
              <a:rPr lang="fr-FR" sz="2400" b="1" dirty="0">
                <a:solidFill>
                  <a:srgbClr val="33A6B2"/>
                </a:solidFill>
              </a:rPr>
              <a:t> sur réseau pour cibler les fuites</a:t>
            </a:r>
          </a:p>
        </p:txBody>
      </p:sp>
    </p:spTree>
    <p:extLst>
      <p:ext uri="{BB962C8B-B14F-4D97-AF65-F5344CB8AC3E}">
        <p14:creationId xmlns:p14="http://schemas.microsoft.com/office/powerpoint/2010/main" val="40362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655245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3- L’adaptation des procédés de traitement</a:t>
            </a: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BAED478-A668-47AC-BCDA-0B78B30993B8}"/>
              </a:ext>
            </a:extLst>
          </p:cNvPr>
          <p:cNvSpPr txBox="1"/>
          <p:nvPr/>
        </p:nvSpPr>
        <p:spPr>
          <a:xfrm>
            <a:off x="461147" y="1231304"/>
            <a:ext cx="10006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Mettre aux normes l’usine de production d’eau potable vis-à-vis de besoins décroissants et de l’évolution de la qualité de la ressource</a:t>
            </a:r>
            <a:endParaRPr lang="fr-FR" sz="2400" b="1" dirty="0">
              <a:solidFill>
                <a:srgbClr val="435057"/>
              </a:solidFill>
            </a:endParaRPr>
          </a:p>
        </p:txBody>
      </p:sp>
      <p:graphicFrame>
        <p:nvGraphicFramePr>
          <p:cNvPr id="13" name="Espace réservé du contenu 4">
            <a:extLst>
              <a:ext uri="{FF2B5EF4-FFF2-40B4-BE49-F238E27FC236}">
                <a16:creationId xmlns:a16="http://schemas.microsoft.com/office/drawing/2014/main" id="{30171594-0708-4AD5-9B09-5D5C707B3D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354182"/>
              </p:ext>
            </p:extLst>
          </p:nvPr>
        </p:nvGraphicFramePr>
        <p:xfrm>
          <a:off x="-419141" y="1749778"/>
          <a:ext cx="12126897" cy="450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04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9" y="418853"/>
            <a:ext cx="10055106" cy="1098316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4- Anticipation des effets du changement climatique</a:t>
            </a:r>
            <a:br>
              <a:rPr lang="fr-FR" sz="3600" dirty="0">
                <a:solidFill>
                  <a:srgbClr val="33A6B2"/>
                </a:solidFill>
              </a:rPr>
            </a:b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435170" y="1384219"/>
            <a:ext cx="10006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9EC614"/>
                </a:solidFill>
              </a:rPr>
              <a:t>Etudes prospectives et prise en considération des conclusions dans la dynamique de la structure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graphicFrame>
        <p:nvGraphicFramePr>
          <p:cNvPr id="12" name="Espace réservé du contenu 4">
            <a:extLst>
              <a:ext uri="{FF2B5EF4-FFF2-40B4-BE49-F238E27FC236}">
                <a16:creationId xmlns:a16="http://schemas.microsoft.com/office/drawing/2014/main" id="{0A4330E1-8721-4BDE-87C5-0C2ABDDB2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920282"/>
              </p:ext>
            </p:extLst>
          </p:nvPr>
        </p:nvGraphicFramePr>
        <p:xfrm>
          <a:off x="-370067" y="1997328"/>
          <a:ext cx="12126897" cy="427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:a16="http://schemas.microsoft.com/office/drawing/2014/main" id="{7B669F22-0856-487B-9841-75F74C28FF48}"/>
              </a:ext>
            </a:extLst>
          </p:cNvPr>
          <p:cNvGrpSpPr/>
          <p:nvPr/>
        </p:nvGrpSpPr>
        <p:grpSpPr>
          <a:xfrm>
            <a:off x="2006982" y="5090834"/>
            <a:ext cx="2531879" cy="878595"/>
            <a:chOff x="2657066" y="1822526"/>
            <a:chExt cx="2531879" cy="878595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8204443-8543-460A-A9DC-027C5C556184}"/>
                </a:ext>
              </a:extLst>
            </p:cNvPr>
            <p:cNvSpPr txBox="1"/>
            <p:nvPr/>
          </p:nvSpPr>
          <p:spPr>
            <a:xfrm>
              <a:off x="2657066" y="2239456"/>
              <a:ext cx="2531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200" b="1" dirty="0"/>
                <a:t>2018 : rapport confidentiel défense sur les risques terroristes</a:t>
              </a:r>
            </a:p>
          </p:txBody>
        </p:sp>
        <p:sp>
          <p:nvSpPr>
            <p:cNvPr id="15" name="Étoile : 5 branches 14">
              <a:extLst>
                <a:ext uri="{FF2B5EF4-FFF2-40B4-BE49-F238E27FC236}">
                  <a16:creationId xmlns:a16="http://schemas.microsoft.com/office/drawing/2014/main" id="{B7D03F27-8EB1-4A8D-BC24-56BC6B4DDF0B}"/>
                </a:ext>
              </a:extLst>
            </p:cNvPr>
            <p:cNvSpPr/>
            <p:nvPr/>
          </p:nvSpPr>
          <p:spPr>
            <a:xfrm>
              <a:off x="3736574" y="1822526"/>
              <a:ext cx="372862" cy="372862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  <p:extLst>
      <p:ext uri="{BB962C8B-B14F-4D97-AF65-F5344CB8AC3E}">
        <p14:creationId xmlns:p14="http://schemas.microsoft.com/office/powerpoint/2010/main" val="14767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1427</Words>
  <Application>Microsoft Office PowerPoint</Application>
  <PresentationFormat>Grand écran</PresentationFormat>
  <Paragraphs>144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Thème Office</vt:lpstr>
      <vt:lpstr>Présentation PowerPoint</vt:lpstr>
      <vt:lpstr>Le Service des Eaux du Vivier en 2022 </vt:lpstr>
      <vt:lpstr>Contexte actuel  </vt:lpstr>
      <vt:lpstr>Etat initial sur le secteur Vivier</vt:lpstr>
      <vt:lpstr>1- La sécurisation quantitative et qualitative de la ressource</vt:lpstr>
      <vt:lpstr>2- La reconquête du rendement des réseaux et la mise en place d’une stratégie de renouvellement   </vt:lpstr>
      <vt:lpstr>2- La reconquête du rendement des réseaux et la mise en place d’une stratégie de renouvellement   </vt:lpstr>
      <vt:lpstr>3- L’adaptation des procédés de traitement</vt:lpstr>
      <vt:lpstr>4- Anticipation des effets du changement climatique  </vt:lpstr>
      <vt:lpstr>Moyens nécessaires  </vt:lpstr>
      <vt:lpstr>Résultats </vt:lpstr>
      <vt:lpstr>Perspectives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dispositif</dc:title>
  <dc:creator>Inès BACHTANIK</dc:creator>
  <cp:lastModifiedBy>Marc LAMBERT</cp:lastModifiedBy>
  <cp:revision>90</cp:revision>
  <cp:lastPrinted>2023-12-08T08:25:13Z</cp:lastPrinted>
  <dcterms:created xsi:type="dcterms:W3CDTF">2023-11-20T11:30:05Z</dcterms:created>
  <dcterms:modified xsi:type="dcterms:W3CDTF">2023-12-11T10:44:54Z</dcterms:modified>
</cp:coreProperties>
</file>