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579" r:id="rId2"/>
    <p:sldId id="580" r:id="rId3"/>
    <p:sldId id="578" r:id="rId4"/>
    <p:sldId id="584" r:id="rId5"/>
    <p:sldId id="581" r:id="rId6"/>
    <p:sldId id="583" r:id="rId7"/>
    <p:sldId id="582" r:id="rId8"/>
  </p:sldIdLst>
  <p:sldSz cx="12192000" cy="6858000"/>
  <p:notesSz cx="7102475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E8E"/>
    <a:srgbClr val="23BACF"/>
    <a:srgbClr val="A0C515"/>
    <a:srgbClr val="FFFFFF"/>
    <a:srgbClr val="48535A"/>
    <a:srgbClr val="B4D241"/>
    <a:srgbClr val="A1C711"/>
    <a:srgbClr val="84C16A"/>
    <a:srgbClr val="92C14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4" autoAdjust="0"/>
  </p:normalViewPr>
  <p:slideViewPr>
    <p:cSldViewPr snapToGrid="0">
      <p:cViewPr varScale="1">
        <p:scale>
          <a:sx n="155" d="100"/>
          <a:sy n="155" d="100"/>
        </p:scale>
        <p:origin x="49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86F20456-D133-439A-9E5F-48C2B6BA16E4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F28559D9-5C2D-4875-A673-D70E65A32E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477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59D9-5C2D-4875-A673-D70E65A32EB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03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3EBA8-7ABA-9029-D574-4E631883C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EEA919-940D-6795-64F9-4AFE92090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274ABB-3972-8C55-881F-BF041B284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E3AECE-CED2-FF98-F707-1C670AA9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83ED08-27C3-9C14-42AF-5176CE61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28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CB532-ED04-EDAC-5826-5FB0C10E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0E576D-035B-364E-F4D7-C6A3FC066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B861A7-3FC4-1B4F-D941-32EFB487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B1016C-A3EC-513C-4C19-0B39EA48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675398-89C3-4D9B-1DEF-7AEA24B40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025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B169546-CA84-42F8-ADE0-39C1B1362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DAC5F5-207D-C4D0-F53D-7740F7E15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6FA102-9C3A-DAF7-723F-C3F0E29F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200558-6601-9C95-A06B-F41C2F39E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E3D685-CC30-28CA-EC36-81924F96C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589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EB10B7-9778-4980-9B6E-97C58A23E447}"/>
              </a:ext>
            </a:extLst>
          </p:cNvPr>
          <p:cNvSpPr/>
          <p:nvPr userDrawn="1"/>
        </p:nvSpPr>
        <p:spPr>
          <a:xfrm>
            <a:off x="865658" y="6629038"/>
            <a:ext cx="9746924" cy="97200"/>
          </a:xfrm>
          <a:prstGeom prst="rect">
            <a:avLst/>
          </a:prstGeom>
          <a:gradFill flip="none" rotWithShape="1">
            <a:gsLst>
              <a:gs pos="0">
                <a:srgbClr val="32B9C8"/>
              </a:gs>
              <a:gs pos="100000">
                <a:srgbClr val="A0C51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0AF3D93-C05D-4FCC-80BE-FFB83911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293162"/>
            <a:ext cx="10515600" cy="1098316"/>
          </a:xfrm>
        </p:spPr>
        <p:txBody>
          <a:bodyPr anchor="t">
            <a:normAutofit/>
          </a:bodyPr>
          <a:lstStyle>
            <a:lvl1pPr>
              <a:defRPr sz="2800" b="1">
                <a:solidFill>
                  <a:srgbClr val="46505A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2B37252-51AB-4BE3-9DA9-34837288B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799" y="6402989"/>
            <a:ext cx="1111367" cy="363769"/>
          </a:xfrm>
          <a:prstGeom prst="rect">
            <a:avLst/>
          </a:prstGeom>
        </p:spPr>
      </p:pic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5A4D401-FC9A-4FB8-9E2D-85D5E0E4F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7536" y="6276838"/>
            <a:ext cx="8748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r-FR"/>
              <a:t>Club des économies d'eau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23299B1-7543-484F-8FEB-E3AF72193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2623" y="6276838"/>
            <a:ext cx="720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6616240-CD72-45B6-980A-B0B987596F7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3" name="Image 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7F3EC41E-260B-4BC6-A4E6-7C1BF984B0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3" y="6278955"/>
            <a:ext cx="802247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9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2C49C-A659-8296-A80C-61466F1FA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2BD4C3-ED2C-681A-4089-F2FD7D173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F05618-9E44-8264-2EE5-38ED1CE89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8BE5DF-5946-DC87-E510-6EBE91862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422FC3-B386-DC5C-5A82-6B2DF67A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95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0D4EF0-1271-0BAB-AB66-558B94AC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1DC3A4-7E9C-4EC3-BFB1-6A45F8488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FE7ED0-DA6A-D677-6936-66EC343D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3BA33A-A4AB-9A02-6BF1-A68345DD8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9EB74D-CCB5-6D2B-4D5A-AE2749C3F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791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4D003B-9145-FE8A-4C60-54E609C7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770941-E606-4343-A74B-F9F94AC72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92AFC9-A95E-C09F-1243-5EE7DF107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04B33C-8457-64CD-0184-44E1F23D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09B7E8-5077-C89D-BC3D-35E31A42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07CD85-F865-BCC8-3BC3-120FEF0D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028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8139A9-8496-065A-2F49-073609FC0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6328D2-9006-3786-9FCF-B5DACCF54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CC279C-3594-1E6B-AE1F-30C5C5093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43324E-129F-958B-29A7-9529374EE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6D00E96-86FC-BD67-7B5A-FF3532DC64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80182FF-9792-DA51-52F3-AB64A1E32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BCA83F5-3CFD-CB3D-7069-0F60B387A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43E8CD-8083-F628-028C-EB22D4649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6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2555DB-8B9A-7AB2-7DD6-02517BFA2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04BD75-6600-854B-6CA7-AFCEC6074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71B04E-D87A-0875-33D0-BE7592943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1DAE07-17D3-6443-05FB-E3B8F801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737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3535DA8-4FE0-90EC-F6BA-AC85446D8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9DF36F-C9B1-12A4-B809-CC8A9F5E9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BE9EC1-7AA4-4957-94C3-9F4227EB5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220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B215DB-BA63-0B10-8354-049C1A27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F767CE-8915-4DD9-ACF0-3110C954B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84628C-D4C5-F88A-1B41-0EF7A6872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1F1507-257B-ED4E-F79D-46A1EB534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0901BB-D6E5-8A1A-BF62-08B484F8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F207E1-33FB-BC75-CAE9-D03E2239A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01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2E04F-A1DF-08E4-7FC6-48929D700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176F7DF-8C0A-1009-79DF-386DBCD916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327325-B14E-5111-825B-3E8F069C1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EABABC-A67D-BA1F-2442-B7042447E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65A856-0027-2DEB-BE01-66D4FF8A2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6FDA6C-701E-38AA-F969-DC5FD4159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39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3D5F721-DF13-A7B0-23A8-A5C580AD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5E5C41-3846-F0C7-9205-51BD17D79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5D9F9C-18C0-4626-CCE0-409C6D1DB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1BC82-8153-4972-8160-1D13A3BB394A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37EBA3-A2E2-B9B9-EA47-6BA53C736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1C0391-78B3-5CD6-3A78-FFF0FCA2F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02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emf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5.jpeg"/><Relationship Id="rId9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B2B25144-D7EB-4AE0-42C5-E05C46514A4F}"/>
              </a:ext>
            </a:extLst>
          </p:cNvPr>
          <p:cNvSpPr txBox="1">
            <a:spLocks/>
          </p:cNvSpPr>
          <p:nvPr/>
        </p:nvSpPr>
        <p:spPr>
          <a:xfrm>
            <a:off x="1525305" y="2196462"/>
            <a:ext cx="6700197" cy="1192589"/>
          </a:xfrm>
          <a:prstGeom prst="rect">
            <a:avLst/>
          </a:prstGeom>
          <a:noFill/>
          <a:ln w="155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32B9C8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fr-FR" sz="3200" spc="70" dirty="0" smtClean="0">
                <a:solidFill>
                  <a:srgbClr val="A0C515"/>
                </a:solidFill>
              </a:rPr>
              <a:t>La « VENTOUSE à PI »</a:t>
            </a:r>
          </a:p>
          <a:p>
            <a:pPr algn="ctr">
              <a:lnSpc>
                <a:spcPct val="160000"/>
              </a:lnSpc>
            </a:pPr>
            <a:r>
              <a:rPr lang="fr-FR" sz="3200" spc="70" dirty="0">
                <a:solidFill>
                  <a:srgbClr val="48535A"/>
                </a:solidFill>
              </a:rPr>
              <a:t/>
            </a:r>
            <a:br>
              <a:rPr lang="fr-FR" sz="3200" spc="70" dirty="0">
                <a:solidFill>
                  <a:srgbClr val="48535A"/>
                </a:solidFill>
              </a:rPr>
            </a:br>
            <a:r>
              <a:rPr lang="fr-FR" sz="2800" spc="70" dirty="0" smtClean="0">
                <a:solidFill>
                  <a:srgbClr val="48535A"/>
                </a:solidFill>
              </a:rPr>
              <a:t>EAUX </a:t>
            </a:r>
            <a:r>
              <a:rPr lang="fr-FR" sz="2800" spc="70" dirty="0" smtClean="0">
                <a:solidFill>
                  <a:srgbClr val="48535A"/>
                </a:solidFill>
              </a:rPr>
              <a:t>DE GRENOBLE ALPES</a:t>
            </a:r>
          </a:p>
          <a:p>
            <a:pPr algn="ctr">
              <a:lnSpc>
                <a:spcPct val="160000"/>
              </a:lnSpc>
            </a:pPr>
            <a:r>
              <a:rPr lang="fr-FR" sz="2800" spc="70" dirty="0" smtClean="0">
                <a:solidFill>
                  <a:srgbClr val="48535A"/>
                </a:solidFill>
              </a:rPr>
              <a:t>SPL EDGA </a:t>
            </a:r>
            <a:endParaRPr lang="fr-FR" sz="2800" spc="70" dirty="0">
              <a:solidFill>
                <a:srgbClr val="48535A"/>
              </a:solidFill>
            </a:endParaRPr>
          </a:p>
        </p:txBody>
      </p:sp>
      <p:sp>
        <p:nvSpPr>
          <p:cNvPr id="9" name="Freeform 26">
            <a:extLst>
              <a:ext uri="{FF2B5EF4-FFF2-40B4-BE49-F238E27FC236}">
                <a16:creationId xmlns:a16="http://schemas.microsoft.com/office/drawing/2014/main" id="{7510F700-C2EC-41B1-20B4-B598D5063711}"/>
              </a:ext>
            </a:extLst>
          </p:cNvPr>
          <p:cNvSpPr/>
          <p:nvPr/>
        </p:nvSpPr>
        <p:spPr>
          <a:xfrm>
            <a:off x="10225772" y="5631483"/>
            <a:ext cx="1813449" cy="1038859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FFF05D0-36F2-759D-61CB-5607AB46EC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24"/>
          <a:stretch/>
        </p:blipFill>
        <p:spPr>
          <a:xfrm>
            <a:off x="8605931" y="5655436"/>
            <a:ext cx="1220926" cy="103886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CF68A822-2984-A9DD-20AA-7B1405BF0DBF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7169728" cy="493449"/>
          </a:xfrm>
          <a:prstGeom prst="rect">
            <a:avLst/>
          </a:prstGeom>
          <a:noFill/>
          <a:ln w="155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32B9C8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fr-FR" sz="1600" dirty="0">
                <a:solidFill>
                  <a:srgbClr val="244E8E"/>
                </a:solidFill>
              </a:rPr>
              <a:t>14 décembre 2023 | Trophées d’économies d’eau – Lauréat 2023</a:t>
            </a:r>
            <a:endParaRPr lang="fr-FR" sz="1400" dirty="0">
              <a:solidFill>
                <a:srgbClr val="244E8E"/>
              </a:solidFill>
            </a:endParaRPr>
          </a:p>
        </p:txBody>
      </p:sp>
      <p:pic>
        <p:nvPicPr>
          <p:cNvPr id="8" name="image5.jpeg">
            <a:extLst>
              <a:ext uri="{FF2B5EF4-FFF2-40B4-BE49-F238E27FC236}">
                <a16:creationId xmlns:a16="http://schemas.microsoft.com/office/drawing/2014/main" id="{C1D77B0D-3C83-CB9F-26F8-6C11123A897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224" y="5618332"/>
            <a:ext cx="2115458" cy="9922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6824E5EC-074C-6932-5CDB-A873448F3503}"/>
              </a:ext>
            </a:extLst>
          </p:cNvPr>
          <p:cNvGrpSpPr/>
          <p:nvPr/>
        </p:nvGrpSpPr>
        <p:grpSpPr>
          <a:xfrm>
            <a:off x="8872316" y="370901"/>
            <a:ext cx="3770482" cy="4738421"/>
            <a:chOff x="9025094" y="512947"/>
            <a:chExt cx="3770482" cy="4738421"/>
          </a:xfrm>
        </p:grpSpPr>
        <p:sp>
          <p:nvSpPr>
            <p:cNvPr id="21" name="Graphique 16" descr="Eau avec un remplissage uni">
              <a:extLst>
                <a:ext uri="{FF2B5EF4-FFF2-40B4-BE49-F238E27FC236}">
                  <a16:creationId xmlns:a16="http://schemas.microsoft.com/office/drawing/2014/main" id="{6DEF429E-06F4-9610-7C69-A27646D04251}"/>
                </a:ext>
              </a:extLst>
            </p:cNvPr>
            <p:cNvSpPr/>
            <p:nvPr/>
          </p:nvSpPr>
          <p:spPr>
            <a:xfrm>
              <a:off x="9659044" y="512947"/>
              <a:ext cx="3136532" cy="4738421"/>
            </a:xfrm>
            <a:custGeom>
              <a:avLst/>
              <a:gdLst>
                <a:gd name="connsiteX0" fmla="*/ 1568266 w 3136532"/>
                <a:gd name="connsiteY0" fmla="*/ 0 h 4707648"/>
                <a:gd name="connsiteX1" fmla="*/ 0 w 3136532"/>
                <a:gd name="connsiteY1" fmla="*/ 3159080 h 4707648"/>
                <a:gd name="connsiteX2" fmla="*/ 1568266 w 3136532"/>
                <a:gd name="connsiteY2" fmla="*/ 4707648 h 4707648"/>
                <a:gd name="connsiteX3" fmla="*/ 3136533 w 3136532"/>
                <a:gd name="connsiteY3" fmla="*/ 3159080 h 4707648"/>
                <a:gd name="connsiteX4" fmla="*/ 1568266 w 3136532"/>
                <a:gd name="connsiteY4" fmla="*/ 0 h 470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6532" h="4707648">
                  <a:moveTo>
                    <a:pt x="1568266" y="0"/>
                  </a:moveTo>
                  <a:cubicBezTo>
                    <a:pt x="1568266" y="0"/>
                    <a:pt x="0" y="2180385"/>
                    <a:pt x="0" y="3159080"/>
                  </a:cubicBezTo>
                  <a:cubicBezTo>
                    <a:pt x="0" y="4013890"/>
                    <a:pt x="702583" y="4707648"/>
                    <a:pt x="1568266" y="4707648"/>
                  </a:cubicBezTo>
                  <a:cubicBezTo>
                    <a:pt x="2433949" y="4707648"/>
                    <a:pt x="3136533" y="4013890"/>
                    <a:pt x="3136533" y="3159080"/>
                  </a:cubicBezTo>
                  <a:cubicBezTo>
                    <a:pt x="3136533" y="2174190"/>
                    <a:pt x="1568266" y="0"/>
                    <a:pt x="1568266" y="0"/>
                  </a:cubicBezTo>
                  <a:close/>
                </a:path>
              </a:pathLst>
            </a:custGeom>
            <a:solidFill>
              <a:srgbClr val="23BACF">
                <a:alpha val="50196"/>
              </a:srgbClr>
            </a:solidFill>
            <a:ln w="39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" name="Graphique 12" descr="Eau avec un remplissage uni">
              <a:extLst>
                <a:ext uri="{FF2B5EF4-FFF2-40B4-BE49-F238E27FC236}">
                  <a16:creationId xmlns:a16="http://schemas.microsoft.com/office/drawing/2014/main" id="{497F4CA9-B1BB-6E6B-2337-6D3B394FFA17}"/>
                </a:ext>
              </a:extLst>
            </p:cNvPr>
            <p:cNvSpPr/>
            <p:nvPr/>
          </p:nvSpPr>
          <p:spPr>
            <a:xfrm>
              <a:off x="9025094" y="512947"/>
              <a:ext cx="3166906" cy="4738421"/>
            </a:xfrm>
            <a:custGeom>
              <a:avLst/>
              <a:gdLst>
                <a:gd name="connsiteX0" fmla="*/ 1568266 w 3136532"/>
                <a:gd name="connsiteY0" fmla="*/ 0 h 4765231"/>
                <a:gd name="connsiteX1" fmla="*/ 0 w 3136532"/>
                <a:gd name="connsiteY1" fmla="*/ 3197721 h 4765231"/>
                <a:gd name="connsiteX2" fmla="*/ 1568266 w 3136532"/>
                <a:gd name="connsiteY2" fmla="*/ 4765232 h 4765231"/>
                <a:gd name="connsiteX3" fmla="*/ 3136533 w 3136532"/>
                <a:gd name="connsiteY3" fmla="*/ 3197721 h 4765231"/>
                <a:gd name="connsiteX4" fmla="*/ 1568266 w 3136532"/>
                <a:gd name="connsiteY4" fmla="*/ 0 h 476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6532" h="4765231">
                  <a:moveTo>
                    <a:pt x="1568266" y="0"/>
                  </a:moveTo>
                  <a:cubicBezTo>
                    <a:pt x="1568266" y="0"/>
                    <a:pt x="0" y="2207055"/>
                    <a:pt x="0" y="3197721"/>
                  </a:cubicBezTo>
                  <a:cubicBezTo>
                    <a:pt x="0" y="4062987"/>
                    <a:pt x="702583" y="4765232"/>
                    <a:pt x="1568266" y="4765232"/>
                  </a:cubicBezTo>
                  <a:cubicBezTo>
                    <a:pt x="2433949" y="4765232"/>
                    <a:pt x="3136533" y="4062987"/>
                    <a:pt x="3136533" y="3197721"/>
                  </a:cubicBezTo>
                  <a:cubicBezTo>
                    <a:pt x="3136533" y="2200785"/>
                    <a:pt x="1568266" y="0"/>
                    <a:pt x="1568266" y="0"/>
                  </a:cubicBezTo>
                  <a:close/>
                </a:path>
              </a:pathLst>
            </a:custGeom>
            <a:solidFill>
              <a:schemeClr val="bg1"/>
            </a:solidFill>
            <a:ln w="39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CA02689-E9C6-6AD6-710A-BF4DDC6EA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805" r="3998" b="3078"/>
            <a:stretch/>
          </p:blipFill>
          <p:spPr>
            <a:xfrm>
              <a:off x="9254150" y="2882157"/>
              <a:ext cx="2708793" cy="1561021"/>
            </a:xfrm>
            <a:prstGeom prst="rect">
              <a:avLst/>
            </a:prstGeom>
          </p:spPr>
        </p:pic>
        <p:sp>
          <p:nvSpPr>
            <p:cNvPr id="11" name="Graphique 9" descr="Eau contour">
              <a:extLst>
                <a:ext uri="{FF2B5EF4-FFF2-40B4-BE49-F238E27FC236}">
                  <a16:creationId xmlns:a16="http://schemas.microsoft.com/office/drawing/2014/main" id="{C94BAFF8-2DEF-BC79-540E-1044D9501060}"/>
                </a:ext>
              </a:extLst>
            </p:cNvPr>
            <p:cNvSpPr/>
            <p:nvPr/>
          </p:nvSpPr>
          <p:spPr>
            <a:xfrm>
              <a:off x="9025094" y="512947"/>
              <a:ext cx="3197280" cy="4738421"/>
            </a:xfrm>
            <a:custGeom>
              <a:avLst/>
              <a:gdLst>
                <a:gd name="connsiteX0" fmla="*/ 0 w 2267719"/>
                <a:gd name="connsiteY0" fmla="*/ 2201774 h 3281075"/>
                <a:gd name="connsiteX1" fmla="*/ 1133860 w 2267719"/>
                <a:gd name="connsiteY1" fmla="*/ 3281075 h 3281075"/>
                <a:gd name="connsiteX2" fmla="*/ 2267719 w 2267719"/>
                <a:gd name="connsiteY2" fmla="*/ 2201774 h 3281075"/>
                <a:gd name="connsiteX3" fmla="*/ 1133860 w 2267719"/>
                <a:gd name="connsiteY3" fmla="*/ 0 h 3281075"/>
                <a:gd name="connsiteX4" fmla="*/ 0 w 2267719"/>
                <a:gd name="connsiteY4" fmla="*/ 2201774 h 3281075"/>
                <a:gd name="connsiteX5" fmla="*/ 2177011 w 2267719"/>
                <a:gd name="connsiteY5" fmla="*/ 2201774 h 3281075"/>
                <a:gd name="connsiteX6" fmla="*/ 1133860 w 2267719"/>
                <a:gd name="connsiteY6" fmla="*/ 3194731 h 3281075"/>
                <a:gd name="connsiteX7" fmla="*/ 90709 w 2267719"/>
                <a:gd name="connsiteY7" fmla="*/ 2201774 h 3281075"/>
                <a:gd name="connsiteX8" fmla="*/ 1133959 w 2267719"/>
                <a:gd name="connsiteY8" fmla="*/ 151776 h 3281075"/>
                <a:gd name="connsiteX9" fmla="*/ 2177011 w 2267719"/>
                <a:gd name="connsiteY9" fmla="*/ 2201774 h 32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7719" h="3281075">
                  <a:moveTo>
                    <a:pt x="0" y="2201774"/>
                  </a:moveTo>
                  <a:cubicBezTo>
                    <a:pt x="0" y="2797855"/>
                    <a:pt x="507647" y="3281075"/>
                    <a:pt x="1133860" y="3281075"/>
                  </a:cubicBezTo>
                  <a:cubicBezTo>
                    <a:pt x="1760072" y="3281075"/>
                    <a:pt x="2267719" y="2797855"/>
                    <a:pt x="2267719" y="2201774"/>
                  </a:cubicBezTo>
                  <a:cubicBezTo>
                    <a:pt x="2267719" y="1515339"/>
                    <a:pt x="1133860" y="0"/>
                    <a:pt x="1133860" y="0"/>
                  </a:cubicBezTo>
                  <a:cubicBezTo>
                    <a:pt x="1133860" y="0"/>
                    <a:pt x="0" y="1519656"/>
                    <a:pt x="0" y="2201774"/>
                  </a:cubicBezTo>
                  <a:close/>
                  <a:moveTo>
                    <a:pt x="2177011" y="2201774"/>
                  </a:moveTo>
                  <a:cubicBezTo>
                    <a:pt x="2177011" y="2750171"/>
                    <a:pt x="1709974" y="3194731"/>
                    <a:pt x="1133860" y="3194731"/>
                  </a:cubicBezTo>
                  <a:cubicBezTo>
                    <a:pt x="557746" y="3194731"/>
                    <a:pt x="90709" y="2750171"/>
                    <a:pt x="90709" y="2201774"/>
                  </a:cubicBezTo>
                  <a:cubicBezTo>
                    <a:pt x="90709" y="1653735"/>
                    <a:pt x="884678" y="500364"/>
                    <a:pt x="1133959" y="151776"/>
                  </a:cubicBezTo>
                  <a:cubicBezTo>
                    <a:pt x="1383350" y="499600"/>
                    <a:pt x="2177011" y="1650036"/>
                    <a:pt x="2177011" y="2201774"/>
                  </a:cubicBezTo>
                  <a:close/>
                </a:path>
              </a:pathLst>
            </a:custGeom>
            <a:solidFill>
              <a:srgbClr val="23BACF"/>
            </a:solidFill>
            <a:ln w="1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27" y="4915667"/>
            <a:ext cx="1627955" cy="169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5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3584"/>
            <a:ext cx="12192000" cy="141223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Qui sommes nous ?</a:t>
            </a:r>
            <a:endParaRPr lang="fr-FR" sz="24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510323" y="3719444"/>
            <a:ext cx="3839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58 collectivités </a:t>
            </a:r>
            <a:r>
              <a:rPr lang="fr-FR" b="1" dirty="0" smtClean="0"/>
              <a:t>actionnaires </a:t>
            </a:r>
          </a:p>
          <a:p>
            <a:pPr algn="ctr"/>
            <a:r>
              <a:rPr lang="fr-FR" b="1" dirty="0" smtClean="0"/>
              <a:t>dont 2 principales </a:t>
            </a:r>
            <a:endParaRPr lang="fr-FR" b="1" dirty="0"/>
          </a:p>
          <a:p>
            <a:pPr algn="ctr"/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316451" y="5676810"/>
            <a:ext cx="555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165 collaborateurs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296581" y="4573730"/>
            <a:ext cx="555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29 millions de m3 d’eau distribués/an </a:t>
            </a:r>
            <a:r>
              <a:rPr lang="fr-FR" dirty="0" smtClean="0"/>
              <a:t>sans </a:t>
            </a:r>
            <a:r>
              <a:rPr lang="fr-FR" dirty="0"/>
              <a:t>traitement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276711" y="2665518"/>
            <a:ext cx="5598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services </a:t>
            </a:r>
            <a:r>
              <a:rPr lang="fr-FR" dirty="0"/>
              <a:t>aux usagers : 110 000 abonnés /70 000 appels </a:t>
            </a:r>
            <a:r>
              <a:rPr lang="fr-FR" dirty="0" smtClean="0"/>
              <a:t>traités : 174 </a:t>
            </a:r>
            <a:r>
              <a:rPr lang="fr-FR" dirty="0"/>
              <a:t>500 relèves de cpt / 363 000 factures émises/an)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296581" y="3523155"/>
            <a:ext cx="555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Exploitation de plus de 700 kms de réseaux de distribution d’eau potable et 200 kms de réseaux d’adduction</a:t>
            </a:r>
          </a:p>
        </p:txBody>
      </p:sp>
      <p:pic>
        <p:nvPicPr>
          <p:cNvPr id="7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28" y="1430532"/>
            <a:ext cx="1419225" cy="14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316450" y="1501549"/>
            <a:ext cx="5558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 contrats de prestations globaux (DSP, contrats de gérance ) et « à la carte » (prestations de services) pour le compte des collectivités actionnaires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60094" y="2829247"/>
            <a:ext cx="4133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Un outil mutualisé</a:t>
            </a:r>
          </a:p>
          <a:p>
            <a:pPr algn="ctr"/>
            <a:r>
              <a:rPr lang="fr-FR" b="1" dirty="0" smtClean="0"/>
              <a:t>Opérateur  de gestion d’eau potable </a:t>
            </a:r>
          </a:p>
          <a:p>
            <a:pPr algn="ctr"/>
            <a:r>
              <a:rPr lang="fr-FR" b="1" dirty="0" smtClean="0"/>
              <a:t>SPL «</a:t>
            </a:r>
            <a:r>
              <a:rPr lang="fr-FR" b="1" dirty="0"/>
              <a:t> 100 % public »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96580" y="5109405"/>
            <a:ext cx="555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Exploitation de 2 grands sites de captage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787" y="2130995"/>
            <a:ext cx="249833" cy="30535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0277" y="2194950"/>
            <a:ext cx="472591" cy="24703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0798" y="2184488"/>
            <a:ext cx="459059" cy="25145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353" y="4573730"/>
            <a:ext cx="2251288" cy="53673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352" y="5339637"/>
            <a:ext cx="2251288" cy="5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6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703" y="338534"/>
            <a:ext cx="4784795" cy="1098316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33A6B2"/>
                </a:solidFill>
              </a:rPr>
              <a:t>La « ventouse à PI » </a:t>
            </a: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99A4F6-2658-1E73-84B9-B93517CDFE3F}"/>
              </a:ext>
            </a:extLst>
          </p:cNvPr>
          <p:cNvSpPr txBox="1"/>
          <p:nvPr/>
        </p:nvSpPr>
        <p:spPr>
          <a:xfrm>
            <a:off x="376435" y="1396390"/>
            <a:ext cx="9496614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 smtClean="0">
                <a:solidFill>
                  <a:srgbClr val="435057"/>
                </a:solidFill>
              </a:rPr>
              <a:t>La genèse:</a:t>
            </a:r>
          </a:p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C</a:t>
            </a:r>
            <a:r>
              <a:rPr lang="fr-FR" sz="2400" b="1" dirty="0" smtClean="0">
                <a:solidFill>
                  <a:srgbClr val="435057"/>
                </a:solidFill>
              </a:rPr>
              <a:t>onstat </a:t>
            </a:r>
            <a:r>
              <a:rPr lang="fr-FR" sz="2400" b="1" dirty="0">
                <a:solidFill>
                  <a:srgbClr val="435057"/>
                </a:solidFill>
              </a:rPr>
              <a:t>que </a:t>
            </a:r>
            <a:r>
              <a:rPr lang="fr-FR" sz="2400" b="1" dirty="0" smtClean="0">
                <a:solidFill>
                  <a:srgbClr val="435057"/>
                </a:solidFill>
              </a:rPr>
              <a:t>nos agents de réseaux observaient d’importants </a:t>
            </a:r>
            <a:r>
              <a:rPr lang="fr-FR" sz="2400" b="1" dirty="0">
                <a:solidFill>
                  <a:srgbClr val="435057"/>
                </a:solidFill>
              </a:rPr>
              <a:t>volumes d’eau </a:t>
            </a:r>
            <a:r>
              <a:rPr lang="fr-FR" sz="2400" b="1" dirty="0" smtClean="0">
                <a:solidFill>
                  <a:srgbClr val="435057"/>
                </a:solidFill>
              </a:rPr>
              <a:t>potable « perdus » lors des </a:t>
            </a:r>
            <a:r>
              <a:rPr lang="fr-FR" sz="2400" b="1" dirty="0" smtClean="0">
                <a:solidFill>
                  <a:srgbClr val="435057"/>
                </a:solidFill>
              </a:rPr>
              <a:t>remises </a:t>
            </a:r>
            <a:r>
              <a:rPr lang="fr-FR" sz="2400" b="1" dirty="0" smtClean="0">
                <a:solidFill>
                  <a:srgbClr val="435057"/>
                </a:solidFill>
              </a:rPr>
              <a:t>en eau </a:t>
            </a:r>
            <a:r>
              <a:rPr lang="fr-FR" sz="2400" b="1" dirty="0">
                <a:solidFill>
                  <a:srgbClr val="435057"/>
                </a:solidFill>
              </a:rPr>
              <a:t>des </a:t>
            </a:r>
            <a:r>
              <a:rPr lang="fr-FR" sz="2400" b="1" dirty="0" smtClean="0">
                <a:solidFill>
                  <a:srgbClr val="435057"/>
                </a:solidFill>
              </a:rPr>
              <a:t>canalisations.</a:t>
            </a:r>
          </a:p>
          <a:p>
            <a:pPr>
              <a:spcAft>
                <a:spcPts val="600"/>
              </a:spcAft>
            </a:pPr>
            <a:r>
              <a:rPr lang="fr-FR" sz="2400" b="1" dirty="0" smtClean="0">
                <a:solidFill>
                  <a:srgbClr val="435057"/>
                </a:solidFill>
              </a:rPr>
              <a:t>(Travaux maintenance et renouvellement des réseaux d’eau)</a:t>
            </a:r>
          </a:p>
          <a:p>
            <a:pPr>
              <a:spcAft>
                <a:spcPts val="600"/>
              </a:spcAft>
            </a:pPr>
            <a:endParaRPr lang="fr-FR" sz="2400" b="1" dirty="0">
              <a:solidFill>
                <a:srgbClr val="435057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9EC614"/>
                </a:solidFill>
                <a:latin typeface="Calibri" panose="020F0502020204030204" pitchFamily="34" charset="0"/>
              </a:rPr>
              <a:t>La </a:t>
            </a:r>
            <a:r>
              <a:rPr lang="fr-FR" sz="2400" b="1" dirty="0">
                <a:solidFill>
                  <a:srgbClr val="9EC614"/>
                </a:solidFill>
                <a:latin typeface="Calibri" panose="020F0502020204030204" pitchFamily="34" charset="0"/>
              </a:rPr>
              <a:t>solution a trouvé un nom à </a:t>
            </a:r>
            <a:r>
              <a:rPr lang="fr-FR" sz="2400" b="1" dirty="0" smtClean="0">
                <a:solidFill>
                  <a:srgbClr val="9EC614"/>
                </a:solidFill>
                <a:latin typeface="Calibri" panose="020F0502020204030204" pitchFamily="34" charset="0"/>
              </a:rPr>
              <a:t>EDGA: </a:t>
            </a:r>
          </a:p>
          <a:p>
            <a:pPr algn="ctr"/>
            <a:r>
              <a:rPr lang="fr-FR" sz="2400" b="1" dirty="0" smtClean="0">
                <a:solidFill>
                  <a:srgbClr val="9EC614"/>
                </a:solidFill>
                <a:latin typeface="Calibri" panose="020F0502020204030204" pitchFamily="34" charset="0"/>
              </a:rPr>
              <a:t>« </a:t>
            </a:r>
            <a:r>
              <a:rPr lang="fr-FR" sz="2400" b="1" dirty="0">
                <a:solidFill>
                  <a:srgbClr val="9EC614"/>
                </a:solidFill>
                <a:latin typeface="Calibri" panose="020F0502020204030204" pitchFamily="34" charset="0"/>
              </a:rPr>
              <a:t>La ventouse à </a:t>
            </a:r>
            <a:r>
              <a:rPr lang="fr-FR" sz="2400" b="1" dirty="0" smtClean="0">
                <a:solidFill>
                  <a:srgbClr val="9EC614"/>
                </a:solidFill>
                <a:latin typeface="Calibri" panose="020F0502020204030204" pitchFamily="34" charset="0"/>
              </a:rPr>
              <a:t>Poteau Incendie </a:t>
            </a:r>
            <a:r>
              <a:rPr lang="fr-FR" sz="2400" b="1" dirty="0">
                <a:solidFill>
                  <a:srgbClr val="9EC614"/>
                </a:solidFill>
                <a:latin typeface="Calibri" panose="020F0502020204030204" pitchFamily="34" charset="0"/>
              </a:rPr>
              <a:t>» !</a:t>
            </a:r>
          </a:p>
          <a:p>
            <a:pPr>
              <a:spcAft>
                <a:spcPts val="600"/>
              </a:spcAft>
            </a:pPr>
            <a:endParaRPr lang="fr-FR" sz="2400" b="1" dirty="0">
              <a:solidFill>
                <a:srgbClr val="9EC614"/>
              </a:solidFill>
            </a:endParaRPr>
          </a:p>
          <a:p>
            <a:pPr>
              <a:spcAft>
                <a:spcPts val="600"/>
              </a:spcAft>
            </a:pPr>
            <a:endParaRPr lang="fr-FR" sz="2400" b="1" dirty="0">
              <a:solidFill>
                <a:srgbClr val="33A6B2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8275456" y="1956638"/>
            <a:ext cx="3828747" cy="3906352"/>
            <a:chOff x="8197511" y="2167135"/>
            <a:chExt cx="3828747" cy="3906352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1082" y="2767523"/>
              <a:ext cx="2586093" cy="2705576"/>
            </a:xfrm>
            <a:prstGeom prst="rect">
              <a:avLst/>
            </a:prstGeom>
          </p:spPr>
        </p:pic>
        <p:sp>
          <p:nvSpPr>
            <p:cNvPr id="11" name="Bouée 10"/>
            <p:cNvSpPr/>
            <p:nvPr/>
          </p:nvSpPr>
          <p:spPr>
            <a:xfrm>
              <a:off x="8197511" y="2167135"/>
              <a:ext cx="3828747" cy="3906352"/>
            </a:xfrm>
            <a:prstGeom prst="donut">
              <a:avLst>
                <a:gd name="adj" fmla="val 168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19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537" y="296033"/>
            <a:ext cx="6610864" cy="711790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rgbClr val="33A6B2"/>
                </a:solidFill>
              </a:rPr>
              <a:t>P</a:t>
            </a:r>
            <a:r>
              <a:rPr lang="fr-FR" sz="3600" b="1" dirty="0" smtClean="0">
                <a:solidFill>
                  <a:srgbClr val="33A6B2"/>
                </a:solidFill>
              </a:rPr>
              <a:t>ratiques d’exploitant de réseau </a:t>
            </a: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6620" y="924825"/>
            <a:ext cx="112080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Calibri" panose="020F0502020204030204" pitchFamily="34" charset="0"/>
              </a:rPr>
              <a:t>Pour les interventions </a:t>
            </a:r>
            <a:r>
              <a:rPr lang="fr-FR" sz="2400" b="1" dirty="0">
                <a:latin typeface="Calibri" panose="020F0502020204030204" pitchFamily="34" charset="0"/>
              </a:rPr>
              <a:t>ayant nécessité la coupure d’eau sur le réseau, les agents fontainiers </a:t>
            </a:r>
            <a:r>
              <a:rPr lang="fr-FR" sz="2400" b="1" dirty="0" smtClean="0">
                <a:latin typeface="Calibri" panose="020F0502020204030204" pitchFamily="34" charset="0"/>
              </a:rPr>
              <a:t>ont </a:t>
            </a:r>
            <a:r>
              <a:rPr lang="fr-FR" sz="2400" b="1" dirty="0">
                <a:latin typeface="Calibri" panose="020F0502020204030204" pitchFamily="34" charset="0"/>
              </a:rPr>
              <a:t>la consigne d’ouvrir </a:t>
            </a:r>
            <a:r>
              <a:rPr lang="fr-FR" sz="2400" b="1" dirty="0" smtClean="0">
                <a:latin typeface="Calibri" panose="020F0502020204030204" pitchFamily="34" charset="0"/>
              </a:rPr>
              <a:t>un (ou plusieurs) poteaux incendie </a:t>
            </a:r>
            <a:r>
              <a:rPr lang="fr-FR" sz="2400" b="1" dirty="0">
                <a:latin typeface="Calibri" panose="020F0502020204030204" pitchFamily="34" charset="0"/>
              </a:rPr>
              <a:t>(</a:t>
            </a:r>
            <a:r>
              <a:rPr lang="fr-FR" sz="2400" b="1" dirty="0" smtClean="0">
                <a:latin typeface="Calibri" panose="020F0502020204030204" pitchFamily="34" charset="0"/>
              </a:rPr>
              <a:t>PI) avant la réouverture des vannes.</a:t>
            </a:r>
          </a:p>
          <a:p>
            <a:endParaRPr lang="fr-FR" sz="2400" b="1" dirty="0">
              <a:latin typeface="Calibri" panose="020F0502020204030204" pitchFamily="34" charset="0"/>
            </a:endParaRPr>
          </a:p>
          <a:p>
            <a:r>
              <a:rPr lang="fr-FR" sz="2400" b="1" dirty="0">
                <a:latin typeface="Calibri" panose="020F0502020204030204" pitchFamily="34" charset="0"/>
              </a:rPr>
              <a:t>Cette </a:t>
            </a:r>
            <a:r>
              <a:rPr lang="fr-FR" sz="2400" b="1" dirty="0" smtClean="0">
                <a:latin typeface="Calibri" panose="020F0502020204030204" pitchFamily="34" charset="0"/>
              </a:rPr>
              <a:t>pratique permet de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latin typeface="Calibri" panose="020F0502020204030204" pitchFamily="34" charset="0"/>
              </a:rPr>
              <a:t>C</a:t>
            </a:r>
            <a:r>
              <a:rPr lang="fr-FR" sz="2400" b="1" dirty="0" smtClean="0">
                <a:latin typeface="Calibri" panose="020F0502020204030204" pitchFamily="34" charset="0"/>
              </a:rPr>
              <a:t>hasser </a:t>
            </a:r>
            <a:r>
              <a:rPr lang="fr-FR" sz="2400" b="1" dirty="0">
                <a:latin typeface="Calibri" panose="020F0502020204030204" pitchFamily="34" charset="0"/>
              </a:rPr>
              <a:t>l’air des canalisations </a:t>
            </a:r>
            <a:r>
              <a:rPr lang="fr-FR" sz="2400" b="1" dirty="0" smtClean="0">
                <a:latin typeface="Calibri" panose="020F0502020204030204" pitchFamily="34" charset="0"/>
              </a:rPr>
              <a:t>pour éviter les casses dans les réseaux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smtClean="0">
                <a:latin typeface="Calibri" panose="020F0502020204030204" pitchFamily="34" charset="0"/>
              </a:rPr>
              <a:t>D’éviter </a:t>
            </a:r>
            <a:r>
              <a:rPr lang="fr-FR" sz="2400" b="1" dirty="0">
                <a:latin typeface="Calibri" panose="020F0502020204030204" pitchFamily="34" charset="0"/>
              </a:rPr>
              <a:t>de faire « remonter » </a:t>
            </a:r>
            <a:r>
              <a:rPr lang="fr-FR" sz="2400" b="1" dirty="0" smtClean="0">
                <a:latin typeface="Calibri" panose="020F0502020204030204" pitchFamily="34" charset="0"/>
              </a:rPr>
              <a:t>de l’air </a:t>
            </a:r>
            <a:r>
              <a:rPr lang="fr-FR" sz="2400" b="1" dirty="0">
                <a:latin typeface="Calibri" panose="020F0502020204030204" pitchFamily="34" charset="0"/>
              </a:rPr>
              <a:t>dans les installations des maisons et des </a:t>
            </a:r>
            <a:r>
              <a:rPr lang="fr-FR" sz="2400" b="1" dirty="0" smtClean="0">
                <a:latin typeface="Calibri" panose="020F0502020204030204" pitchFamily="34" charset="0"/>
              </a:rPr>
              <a:t>immeubles et limiter les perturbations auprès des usagers.</a:t>
            </a:r>
          </a:p>
          <a:p>
            <a:endParaRPr lang="fr-FR" sz="2400" b="1" dirty="0" smtClean="0">
              <a:latin typeface="Calibri" panose="020F0502020204030204" pitchFamily="34" charset="0"/>
            </a:endParaRPr>
          </a:p>
          <a:p>
            <a:r>
              <a:rPr lang="fr-FR" sz="2400" b="1" i="1" u="sng" dirty="0" smtClean="0">
                <a:latin typeface="Calibri" panose="020F0502020204030204" pitchFamily="34" charset="0"/>
              </a:rPr>
              <a:t>mais </a:t>
            </a:r>
            <a:r>
              <a:rPr lang="fr-FR" sz="2400" b="1" dirty="0" smtClean="0">
                <a:latin typeface="Calibri" panose="020F0502020204030204" pitchFamily="34" charset="0"/>
              </a:rPr>
              <a:t>elle engendre une </a:t>
            </a:r>
            <a:r>
              <a:rPr lang="fr-FR" sz="2400" b="1" dirty="0">
                <a:latin typeface="Calibri" panose="020F0502020204030204" pitchFamily="34" charset="0"/>
              </a:rPr>
              <a:t>perte d’eau par le </a:t>
            </a:r>
            <a:r>
              <a:rPr lang="fr-FR" sz="2400" b="1" dirty="0" smtClean="0">
                <a:latin typeface="Calibri" panose="020F0502020204030204" pitchFamily="34" charset="0"/>
              </a:rPr>
              <a:t>fait </a:t>
            </a:r>
            <a:r>
              <a:rPr lang="fr-FR" sz="2400" b="1" dirty="0">
                <a:latin typeface="Calibri" panose="020F0502020204030204" pitchFamily="34" charset="0"/>
              </a:rPr>
              <a:t>qu’il faut un « </a:t>
            </a:r>
            <a:r>
              <a:rPr lang="fr-FR" sz="2400" b="1" dirty="0" smtClean="0">
                <a:latin typeface="Calibri" panose="020F0502020204030204" pitchFamily="34" charset="0"/>
              </a:rPr>
              <a:t>certain temps </a:t>
            </a:r>
            <a:r>
              <a:rPr lang="fr-FR" sz="2400" b="1" dirty="0">
                <a:latin typeface="Calibri" panose="020F0502020204030204" pitchFamily="34" charset="0"/>
              </a:rPr>
              <a:t>» de </a:t>
            </a:r>
            <a:r>
              <a:rPr lang="fr-FR" sz="2400" b="1" dirty="0" smtClean="0">
                <a:latin typeface="Calibri" panose="020F0502020204030204" pitchFamily="34" charset="0"/>
              </a:rPr>
              <a:t>déplacement de l’agent entre </a:t>
            </a:r>
            <a:r>
              <a:rPr lang="fr-FR" sz="2400" b="1" dirty="0">
                <a:latin typeface="Calibri" panose="020F0502020204030204" pitchFamily="34" charset="0"/>
              </a:rPr>
              <a:t>l’ouverture des vannes et </a:t>
            </a:r>
            <a:r>
              <a:rPr lang="fr-FR" sz="2400" b="1" dirty="0" smtClean="0">
                <a:latin typeface="Calibri" panose="020F0502020204030204" pitchFamily="34" charset="0"/>
              </a:rPr>
              <a:t>la fermeture des poteaux après la remise en eau.</a:t>
            </a:r>
            <a:endParaRPr lang="fr-FR" sz="2400" b="1" dirty="0">
              <a:latin typeface="Calibri" panose="020F05020202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6653" y="4994703"/>
            <a:ext cx="2718486" cy="128950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1522" y="4997245"/>
            <a:ext cx="4269895" cy="12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703" y="338534"/>
            <a:ext cx="4784795" cy="1098316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33A6B2"/>
                </a:solidFill>
              </a:rPr>
              <a:t>La « ventouse à PI » </a:t>
            </a: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803" y="2320427"/>
            <a:ext cx="4710587" cy="309887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2389" y="2778686"/>
            <a:ext cx="2586093" cy="27055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7803" y="1252094"/>
            <a:ext cx="9280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</a:rPr>
              <a:t>Une création </a:t>
            </a:r>
            <a:r>
              <a:rPr lang="fr-FR" sz="2400" b="1" dirty="0" smtClean="0">
                <a:latin typeface="Calibri" panose="020F0502020204030204" pitchFamily="34" charset="0"/>
              </a:rPr>
              <a:t>par détournement </a:t>
            </a:r>
            <a:r>
              <a:rPr lang="fr-FR" sz="2400" b="1" dirty="0">
                <a:latin typeface="Calibri" panose="020F0502020204030204" pitchFamily="34" charset="0"/>
              </a:rPr>
              <a:t>de l’usage classique d’une </a:t>
            </a:r>
            <a:r>
              <a:rPr lang="fr-FR" sz="2400" b="1" dirty="0" smtClean="0">
                <a:latin typeface="Calibri" panose="020F0502020204030204" pitchFamily="34" charset="0"/>
              </a:rPr>
              <a:t>ventouse</a:t>
            </a:r>
          </a:p>
          <a:p>
            <a:r>
              <a:rPr lang="fr-FR" sz="2400" b="1" dirty="0" smtClean="0">
                <a:latin typeface="Calibri" panose="020F0502020204030204" pitchFamily="34" charset="0"/>
              </a:rPr>
              <a:t> </a:t>
            </a:r>
            <a:r>
              <a:rPr lang="fr-FR" sz="2400" b="1" dirty="0">
                <a:latin typeface="Calibri" panose="020F0502020204030204" pitchFamily="34" charset="0"/>
              </a:rPr>
              <a:t>qui se branche directement sur le raccord </a:t>
            </a:r>
            <a:r>
              <a:rPr lang="fr-FR" sz="2400" b="1" dirty="0" smtClean="0">
                <a:latin typeface="Calibri" panose="020F0502020204030204" pitchFamily="34" charset="0"/>
              </a:rPr>
              <a:t>d’un </a:t>
            </a:r>
            <a:r>
              <a:rPr lang="fr-FR" sz="2400" b="1" dirty="0">
                <a:latin typeface="Calibri" panose="020F0502020204030204" pitchFamily="34" charset="0"/>
              </a:rPr>
              <a:t>Poteau Incendie (PI</a:t>
            </a:r>
            <a:r>
              <a:rPr lang="fr-FR" sz="2400" b="1" dirty="0" smtClean="0">
                <a:latin typeface="Calibri" panose="020F0502020204030204" pitchFamily="34" charset="0"/>
              </a:rPr>
              <a:t>), </a:t>
            </a:r>
            <a:endParaRPr lang="fr-FR" sz="2400" b="1" dirty="0">
              <a:latin typeface="Calibri" panose="020F0502020204030204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2539237" y="2894926"/>
            <a:ext cx="1291281" cy="1402492"/>
          </a:xfrm>
          <a:prstGeom prst="ellipse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8288818" y="2178298"/>
            <a:ext cx="3828747" cy="3906352"/>
            <a:chOff x="8239941" y="1792118"/>
            <a:chExt cx="3828747" cy="3906352"/>
          </a:xfrm>
        </p:grpSpPr>
        <p:sp>
          <p:nvSpPr>
            <p:cNvPr id="10" name="Bouée 9"/>
            <p:cNvSpPr/>
            <p:nvPr/>
          </p:nvSpPr>
          <p:spPr>
            <a:xfrm>
              <a:off x="8239941" y="1792118"/>
              <a:ext cx="3828747" cy="3906352"/>
            </a:xfrm>
            <a:prstGeom prst="donut">
              <a:avLst>
                <a:gd name="adj" fmla="val 168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8903512" y="2484524"/>
              <a:ext cx="2504520" cy="2517916"/>
            </a:xfrm>
            <a:prstGeom prst="ellipse">
              <a:avLst/>
            </a:prstGeom>
            <a:noFill/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5197604" y="2082428"/>
            <a:ext cx="62593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Calibri" panose="020F0502020204030204" pitchFamily="34" charset="0"/>
              </a:rPr>
              <a:t>Et qui ferme « automatiquement » le poteau dès qu’il n’y pas plus d’air dans la conduite et </a:t>
            </a:r>
            <a:r>
              <a:rPr lang="fr-FR" sz="2400" b="1" dirty="0" smtClean="0">
                <a:latin typeface="Calibri" panose="020F0502020204030204" pitchFamily="34" charset="0"/>
              </a:rPr>
              <a:t>que l’eau coule </a:t>
            </a:r>
            <a:r>
              <a:rPr lang="fr-FR" sz="2400" b="1" dirty="0" smtClean="0">
                <a:latin typeface="Calibri" panose="020F0502020204030204" pitchFamily="34" charset="0"/>
              </a:rPr>
              <a:t>!  </a:t>
            </a:r>
            <a:endParaRPr lang="fr-FR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32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703" y="338534"/>
            <a:ext cx="5334670" cy="769382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rgbClr val="33A6B2"/>
                </a:solidFill>
              </a:rPr>
              <a:t>Comment ça marche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8" name="CSA ARGO 3F ventouse triple fonction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2219" y="2227269"/>
            <a:ext cx="4298889" cy="241812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e 6"/>
          <p:cNvGrpSpPr/>
          <p:nvPr/>
        </p:nvGrpSpPr>
        <p:grpSpPr>
          <a:xfrm>
            <a:off x="8244862" y="1755863"/>
            <a:ext cx="3828747" cy="3906352"/>
            <a:chOff x="8226327" y="1996820"/>
            <a:chExt cx="3828747" cy="3906352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89898" y="2597208"/>
              <a:ext cx="2586093" cy="2705576"/>
            </a:xfrm>
            <a:prstGeom prst="rect">
              <a:avLst/>
            </a:prstGeom>
          </p:spPr>
        </p:pic>
        <p:sp>
          <p:nvSpPr>
            <p:cNvPr id="15" name="Bouée 14"/>
            <p:cNvSpPr/>
            <p:nvPr/>
          </p:nvSpPr>
          <p:spPr>
            <a:xfrm>
              <a:off x="8226327" y="1996820"/>
              <a:ext cx="3828747" cy="3906352"/>
            </a:xfrm>
            <a:prstGeom prst="donut">
              <a:avLst>
                <a:gd name="adj" fmla="val 168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5953" y="2215685"/>
            <a:ext cx="3681419" cy="242183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42219" y="1722539"/>
            <a:ext cx="42988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Principe de fonctionnement ventouse </a:t>
            </a:r>
            <a:r>
              <a:rPr lang="fr-FR" sz="1600" b="1" dirty="0">
                <a:latin typeface="Calibri" panose="020F0502020204030204" pitchFamily="34" charset="0"/>
              </a:rPr>
              <a:t> </a:t>
            </a:r>
            <a:r>
              <a:rPr lang="fr-FR" sz="1600" b="1" dirty="0" smtClean="0">
                <a:latin typeface="Calibri" panose="020F0502020204030204" pitchFamily="34" charset="0"/>
              </a:rPr>
              <a:t>d’air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55952" y="1708304"/>
            <a:ext cx="36814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Montage sur poteau incendie avant la remise en eau </a:t>
            </a:r>
            <a:endParaRPr lang="fr-FR" sz="1600" b="1" dirty="0">
              <a:latin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09013" y="1717503"/>
            <a:ext cx="17522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latin typeface="Calibri" panose="020F0502020204030204" pitchFamily="34" charset="0"/>
              </a:rPr>
              <a:t>Détail </a:t>
            </a:r>
            <a:endParaRPr lang="fr-FR" sz="1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0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84" y="338534"/>
            <a:ext cx="8433486" cy="1098316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33A6B2"/>
                </a:solidFill>
              </a:rPr>
              <a:t>Retours d’agents sur utilisations </a:t>
            </a: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99A4F6-2658-1E73-84B9-B93517CDFE3F}"/>
              </a:ext>
            </a:extLst>
          </p:cNvPr>
          <p:cNvSpPr txBox="1"/>
          <p:nvPr/>
        </p:nvSpPr>
        <p:spPr>
          <a:xfrm>
            <a:off x="339811" y="2602790"/>
            <a:ext cx="11784285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fr-FR" sz="2400" b="1" dirty="0">
              <a:solidFill>
                <a:srgbClr val="435057"/>
              </a:solidFill>
            </a:endParaRPr>
          </a:p>
          <a:p>
            <a:pPr>
              <a:spcAft>
                <a:spcPts val="600"/>
              </a:spcAft>
            </a:pPr>
            <a:r>
              <a:rPr lang="fr-FR" sz="2400" b="1" dirty="0" smtClean="0">
                <a:solidFill>
                  <a:srgbClr val="435057"/>
                </a:solidFill>
              </a:rPr>
              <a:t>6 équipements présents dans des véhicules d’interventions d’EDGA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435057"/>
                </a:solidFill>
              </a:rPr>
              <a:t>Coût du montage : environ 300 € HT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rgbClr val="435057"/>
                </a:solidFill>
              </a:rPr>
              <a:t>A</a:t>
            </a:r>
            <a:r>
              <a:rPr lang="fr-FR" sz="2400" b="1" dirty="0" smtClean="0">
                <a:solidFill>
                  <a:srgbClr val="435057"/>
                </a:solidFill>
              </a:rPr>
              <a:t>ucun frais </a:t>
            </a:r>
            <a:r>
              <a:rPr lang="fr-FR" sz="2400" b="1" smtClean="0">
                <a:solidFill>
                  <a:srgbClr val="435057"/>
                </a:solidFill>
              </a:rPr>
              <a:t>de maintenance</a:t>
            </a:r>
            <a:endParaRPr lang="fr-FR" sz="2400" b="1" dirty="0">
              <a:solidFill>
                <a:srgbClr val="435057"/>
              </a:solidFill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435057"/>
                </a:solidFill>
                <a:latin typeface="Calibri" panose="020F0502020204030204" pitchFamily="34" charset="0"/>
              </a:rPr>
              <a:t>Economies d’eau réalisées : ça dépend !</a:t>
            </a:r>
          </a:p>
          <a:p>
            <a:pPr>
              <a:spcAft>
                <a:spcPts val="600"/>
              </a:spcAft>
            </a:pPr>
            <a:r>
              <a:rPr lang="fr-FR" sz="2400" b="1" dirty="0" smtClean="0">
                <a:solidFill>
                  <a:srgbClr val="435057"/>
                </a:solidFill>
                <a:latin typeface="Calibri" panose="020F0502020204030204" pitchFamily="34" charset="0"/>
              </a:rPr>
              <a:t>	Pour EDGA 2023 : à minima 2.500 m3 d’eau </a:t>
            </a:r>
          </a:p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  <a:latin typeface="Calibri" panose="020F0502020204030204" pitchFamily="34" charset="0"/>
              </a:rPr>
              <a:t>	</a:t>
            </a:r>
            <a:r>
              <a:rPr lang="fr-FR" sz="2400" b="1" i="1" dirty="0" smtClean="0">
                <a:solidFill>
                  <a:srgbClr val="435057"/>
                </a:solidFill>
                <a:latin typeface="Calibri" panose="020F0502020204030204" pitchFamily="34" charset="0"/>
              </a:rPr>
              <a:t>soit 2.500.000 litres d’eau potable (= 1 piscine olympique) !</a:t>
            </a:r>
          </a:p>
          <a:p>
            <a:pPr>
              <a:spcAft>
                <a:spcPts val="600"/>
              </a:spcAft>
            </a:pPr>
            <a:r>
              <a:rPr lang="fr-FR" b="1" i="1" dirty="0" smtClean="0">
                <a:solidFill>
                  <a:srgbClr val="435057"/>
                </a:solidFill>
                <a:latin typeface="Calibri" panose="020F0502020204030204" pitchFamily="34" charset="0"/>
              </a:rPr>
              <a:t>(254 interventions de coupure programmées pour l’année 2023 sur l’ensemble du territoire EDGA)</a:t>
            </a:r>
            <a:endParaRPr lang="fr-FR" sz="2400" b="1" i="1" dirty="0">
              <a:solidFill>
                <a:srgbClr val="9EC614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30979" y="1638353"/>
            <a:ext cx="1087157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b="1" dirty="0">
                <a:solidFill>
                  <a:srgbClr val="435057"/>
                </a:solidFill>
              </a:rPr>
              <a:t>Pratique</a:t>
            </a:r>
          </a:p>
        </p:txBody>
      </p:sp>
      <p:sp>
        <p:nvSpPr>
          <p:cNvPr id="9" name="Rectangle 8"/>
          <p:cNvSpPr/>
          <p:nvPr/>
        </p:nvSpPr>
        <p:spPr>
          <a:xfrm>
            <a:off x="1886830" y="2548696"/>
            <a:ext cx="2567626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435057"/>
                </a:solidFill>
              </a:rPr>
              <a:t>Faible encombrement </a:t>
            </a:r>
            <a:endParaRPr lang="fr-FR" sz="2000" dirty="0"/>
          </a:p>
        </p:txBody>
      </p:sp>
      <p:sp>
        <p:nvSpPr>
          <p:cNvPr id="12" name="Rectangle 11"/>
          <p:cNvSpPr/>
          <p:nvPr/>
        </p:nvSpPr>
        <p:spPr>
          <a:xfrm>
            <a:off x="4597531" y="2558409"/>
            <a:ext cx="1052596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435057"/>
                </a:solidFill>
              </a:rPr>
              <a:t>Robuste</a:t>
            </a:r>
            <a:endParaRPr lang="fr-FR" sz="2000" dirty="0"/>
          </a:p>
        </p:txBody>
      </p:sp>
      <p:sp>
        <p:nvSpPr>
          <p:cNvPr id="13" name="Rectangle 12"/>
          <p:cNvSpPr/>
          <p:nvPr/>
        </p:nvSpPr>
        <p:spPr>
          <a:xfrm>
            <a:off x="2320622" y="2093385"/>
            <a:ext cx="3691205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b="1" dirty="0">
                <a:solidFill>
                  <a:srgbClr val="435057"/>
                </a:solidFill>
              </a:rPr>
              <a:t>Trouve </a:t>
            </a:r>
            <a:r>
              <a:rPr lang="fr-FR" sz="2000" b="1" dirty="0" smtClean="0">
                <a:solidFill>
                  <a:srgbClr val="435057"/>
                </a:solidFill>
              </a:rPr>
              <a:t>sa </a:t>
            </a:r>
            <a:r>
              <a:rPr lang="fr-FR" sz="2000" b="1" dirty="0">
                <a:solidFill>
                  <a:srgbClr val="435057"/>
                </a:solidFill>
              </a:rPr>
              <a:t>place </a:t>
            </a:r>
            <a:r>
              <a:rPr lang="fr-FR" sz="2000" b="1" dirty="0" smtClean="0">
                <a:solidFill>
                  <a:srgbClr val="435057"/>
                </a:solidFill>
              </a:rPr>
              <a:t>dans le véhicule</a:t>
            </a:r>
            <a:endParaRPr lang="fr-FR" sz="2000" b="1" dirty="0">
              <a:solidFill>
                <a:srgbClr val="435057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95434" y="1158204"/>
            <a:ext cx="2946769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b="1" dirty="0">
                <a:solidFill>
                  <a:srgbClr val="435057"/>
                </a:solidFill>
              </a:rPr>
              <a:t>Facile à  </a:t>
            </a:r>
            <a:r>
              <a:rPr lang="fr-FR" sz="2000" b="1" dirty="0" smtClean="0">
                <a:solidFill>
                  <a:srgbClr val="435057"/>
                </a:solidFill>
              </a:rPr>
              <a:t>mettre en </a:t>
            </a:r>
            <a:r>
              <a:rPr lang="fr-FR" sz="2000" b="1" dirty="0">
                <a:solidFill>
                  <a:srgbClr val="435057"/>
                </a:solidFill>
              </a:rPr>
              <a:t>œuvre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54346" y="1634514"/>
            <a:ext cx="763799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435057"/>
                </a:solidFill>
              </a:rPr>
              <a:t>Léger</a:t>
            </a:r>
            <a:endParaRPr lang="fr-FR" sz="2000" dirty="0"/>
          </a:p>
        </p:txBody>
      </p:sp>
      <p:sp>
        <p:nvSpPr>
          <p:cNvPr id="22" name="Rectangle 21"/>
          <p:cNvSpPr/>
          <p:nvPr/>
        </p:nvSpPr>
        <p:spPr>
          <a:xfrm>
            <a:off x="1896098" y="1622802"/>
            <a:ext cx="998671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435057"/>
                </a:solidFill>
              </a:rPr>
              <a:t>Efficace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4631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advTm="8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514</Words>
  <Application>Microsoft Office PowerPoint</Application>
  <PresentationFormat>Grand écran</PresentationFormat>
  <Paragraphs>66</Paragraphs>
  <Slides>7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Trebuchet MS</vt:lpstr>
      <vt:lpstr>Wingdings</vt:lpstr>
      <vt:lpstr>Thème Office</vt:lpstr>
      <vt:lpstr>Présentation PowerPoint</vt:lpstr>
      <vt:lpstr>Présentation PowerPoint</vt:lpstr>
      <vt:lpstr>La « ventouse à PI » </vt:lpstr>
      <vt:lpstr>Pratiques d’exploitant de réseau </vt:lpstr>
      <vt:lpstr>La « ventouse à PI » </vt:lpstr>
      <vt:lpstr>Comment ça marche ?</vt:lpstr>
      <vt:lpstr>Retours d’agents sur utilisations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dispositif</dc:title>
  <dc:creator>Inès BACHTANIK</dc:creator>
  <cp:lastModifiedBy>Patrick BEAU</cp:lastModifiedBy>
  <cp:revision>43</cp:revision>
  <cp:lastPrinted>2023-11-30T08:07:58Z</cp:lastPrinted>
  <dcterms:created xsi:type="dcterms:W3CDTF">2023-11-20T11:30:05Z</dcterms:created>
  <dcterms:modified xsi:type="dcterms:W3CDTF">2023-12-13T09:44:51Z</dcterms:modified>
</cp:coreProperties>
</file>