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9" r:id="rId2"/>
    <p:sldId id="580" r:id="rId3"/>
    <p:sldId id="581" r:id="rId4"/>
    <p:sldId id="584" r:id="rId5"/>
    <p:sldId id="583" r:id="rId6"/>
    <p:sldId id="586" r:id="rId7"/>
    <p:sldId id="587" r:id="rId8"/>
    <p:sldId id="585" r:id="rId9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35A"/>
    <a:srgbClr val="23BACF"/>
    <a:srgbClr val="A0C515"/>
    <a:srgbClr val="244E8E"/>
    <a:srgbClr val="FFFFFF"/>
    <a:srgbClr val="B4D241"/>
    <a:srgbClr val="A1C711"/>
    <a:srgbClr val="84C16A"/>
    <a:srgbClr val="92C14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20456-D133-439A-9E5F-48C2B6BA16E4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559D9-5C2D-4875-A673-D70E65A32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47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59D9-5C2D-4875-A673-D70E65A32E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0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93EBA8-7ABA-9029-D574-4E631883C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EEA919-940D-6795-64F9-4AFE9209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74ABB-3972-8C55-881F-BF041B28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E3AECE-CED2-FF98-F707-1C670AA9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83ED08-27C3-9C14-42AF-5176CE61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28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5CB532-ED04-EDAC-5826-5FB0C10E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0E576D-035B-364E-F4D7-C6A3FC06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861A7-3FC4-1B4F-D941-32EFB487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B1016C-A3EC-513C-4C19-0B39EA48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675398-89C3-4D9B-1DEF-7AEA24B4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B169546-CA84-42F8-ADE0-39C1B136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DAC5F5-207D-C4D0-F53D-7740F7E15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FA102-9C3A-DAF7-723F-C3F0E29F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00558-6601-9C95-A06B-F41C2F39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3D685-CC30-28CA-EC36-81924F96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58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EB10B7-9778-4980-9B6E-97C58A23E447}"/>
              </a:ext>
            </a:extLst>
          </p:cNvPr>
          <p:cNvSpPr/>
          <p:nvPr userDrawn="1"/>
        </p:nvSpPr>
        <p:spPr>
          <a:xfrm>
            <a:off x="865658" y="6629038"/>
            <a:ext cx="9746924" cy="97200"/>
          </a:xfrm>
          <a:prstGeom prst="rect">
            <a:avLst/>
          </a:prstGeom>
          <a:gradFill flip="none" rotWithShape="1">
            <a:gsLst>
              <a:gs pos="0">
                <a:srgbClr val="32B9C8"/>
              </a:gs>
              <a:gs pos="100000">
                <a:srgbClr val="A0C51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0AF3D93-C05D-4FCC-80BE-FFB83911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293162"/>
            <a:ext cx="10515600" cy="1098316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rgbClr val="46505A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2B37252-51AB-4BE3-9DA9-34837288B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799" y="6402989"/>
            <a:ext cx="1111367" cy="363769"/>
          </a:xfrm>
          <a:prstGeom prst="rect">
            <a:avLst/>
          </a:prstGeom>
        </p:spPr>
      </p:pic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5A4D401-FC9A-4FB8-9E2D-85D5E0E4F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7536" y="6276838"/>
            <a:ext cx="8748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Club des économies d'eau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3299B1-7543-484F-8FEB-E3AF72193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12623" y="6276838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76616240-CD72-45B6-980A-B0B987596F7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F3EC41E-260B-4BC6-A4E6-7C1BF984B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" y="6278955"/>
            <a:ext cx="80224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8000">
        <p:fade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2C49C-A659-8296-A80C-61466F1F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2BD4C3-ED2C-681A-4089-F2FD7D173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05618-9E44-8264-2EE5-38ED1CE8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8BE5DF-5946-DC87-E510-6EBE918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422FC3-B386-DC5C-5A82-6B2DF67A4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95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4EF0-1271-0BAB-AB66-558B94AC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1DC3A4-7E9C-4EC3-BFB1-6A45F8488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FE7ED0-DA6A-D677-6936-66EC343D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BA33A-A4AB-9A02-6BF1-A68345DD8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EB74D-CCB5-6D2B-4D5A-AE2749C3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79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003B-9145-FE8A-4C60-54E609C7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770941-E606-4343-A74B-F9F94AC72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92AFC9-A95E-C09F-1243-5EE7DF107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04B33C-8457-64CD-0184-44E1F23D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09B7E8-5077-C89D-BC3D-35E31A4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07CD85-F865-BCC8-3BC3-120FEF0D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8139A9-8496-065A-2F49-073609FC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6328D2-9006-3786-9FCF-B5DACCF5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CC279C-3594-1E6B-AE1F-30C5C509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43324E-129F-958B-29A7-9529374EE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D00E96-86FC-BD67-7B5A-FF3532DC6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0182FF-9792-DA51-52F3-AB64A1E3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CA83F5-3CFD-CB3D-7069-0F60B387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43E8CD-8083-F628-028C-EB22D46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6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555DB-8B9A-7AB2-7DD6-02517BFA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04BD75-6600-854B-6CA7-AFCEC607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71B04E-D87A-0875-33D0-BE7592943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01DAE07-17D3-6443-05FB-E3B8F801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37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535DA8-4FE0-90EC-F6BA-AC85446D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9DF36F-C9B1-12A4-B809-CC8A9F5E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BE9EC1-7AA4-4957-94C3-9F4227EB5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22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215DB-BA63-0B10-8354-049C1A276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F767CE-8915-4DD9-ACF0-3110C954B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84628C-D4C5-F88A-1B41-0EF7A6872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1F1507-257B-ED4E-F79D-46A1EB53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0901BB-D6E5-8A1A-BF62-08B484F8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F207E1-33FB-BC75-CAE9-D03E2239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1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2E04F-A1DF-08E4-7FC6-48929D70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76F7DF-8C0A-1009-79DF-386DBCD91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327325-B14E-5111-825B-3E8F069C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EABABC-A67D-BA1F-2442-B7042447E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165A856-0027-2DEB-BE01-66D4FF8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FDA6C-701E-38AA-F969-DC5FD415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39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D5F721-DF13-A7B0-23A8-A5C580ADC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5E5C41-3846-F0C7-9205-51BD17D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D9F9C-18C0-4626-CCE0-409C6D1DB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BC82-8153-4972-8160-1D13A3BB394A}" type="datetimeFigureOut">
              <a:rPr lang="fr-FR" smtClean="0"/>
              <a:t>08/12/2023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7EBA3-A2E2-B9B9-EA47-6BA53C736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C0391-78B3-5CD6-3A78-FFF0FCA2F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B90E-557C-4F6F-8308-B75A3A7D7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02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.jpeg"/><Relationship Id="rId7" Type="http://schemas.openxmlformats.org/officeDocument/2006/relationships/image" Target="../media/image1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2B25144-D7EB-4AE0-42C5-E05C46514A4F}"/>
              </a:ext>
            </a:extLst>
          </p:cNvPr>
          <p:cNvSpPr txBox="1">
            <a:spLocks/>
          </p:cNvSpPr>
          <p:nvPr/>
        </p:nvSpPr>
        <p:spPr>
          <a:xfrm>
            <a:off x="975361" y="2028592"/>
            <a:ext cx="6836228" cy="1568048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r-FR" sz="1000" spc="70" dirty="0">
              <a:solidFill>
                <a:srgbClr val="A0C515"/>
              </a:solidFill>
            </a:endParaRPr>
          </a:p>
          <a:p>
            <a:pPr>
              <a:lnSpc>
                <a:spcPct val="100000"/>
              </a:lnSpc>
            </a:pPr>
            <a:r>
              <a:rPr lang="fr-FR" spc="70" dirty="0">
                <a:solidFill>
                  <a:srgbClr val="A0C515"/>
                </a:solidFill>
              </a:rPr>
              <a:t>« L’eau est précieuse, </a:t>
            </a:r>
          </a:p>
          <a:p>
            <a:pPr>
              <a:lnSpc>
                <a:spcPct val="100000"/>
              </a:lnSpc>
            </a:pPr>
            <a:r>
              <a:rPr lang="fr-FR" spc="70" dirty="0">
                <a:solidFill>
                  <a:srgbClr val="A0C515"/>
                </a:solidFill>
              </a:rPr>
              <a:t>Veillons sur elle au quotidien »</a:t>
            </a:r>
            <a:br>
              <a:rPr lang="fr-FR" spc="70" dirty="0">
                <a:solidFill>
                  <a:srgbClr val="48535A"/>
                </a:solidFill>
              </a:rPr>
            </a:br>
            <a:endParaRPr lang="fr-FR" spc="70" dirty="0">
              <a:solidFill>
                <a:srgbClr val="48535A"/>
              </a:solidFill>
            </a:endParaRPr>
          </a:p>
          <a:p>
            <a:pPr>
              <a:lnSpc>
                <a:spcPct val="100000"/>
              </a:lnSpc>
            </a:pPr>
            <a:endParaRPr lang="fr-FR" spc="70" dirty="0">
              <a:solidFill>
                <a:srgbClr val="48535A"/>
              </a:solidFill>
            </a:endParaRPr>
          </a:p>
          <a:p>
            <a:pPr>
              <a:lnSpc>
                <a:spcPct val="100000"/>
              </a:lnSpc>
            </a:pPr>
            <a:r>
              <a:rPr lang="fr-FR" spc="70" dirty="0">
                <a:solidFill>
                  <a:srgbClr val="48535A"/>
                </a:solidFill>
              </a:rPr>
              <a:t>Communauté d’Agglomération du Cotentin  </a:t>
            </a:r>
          </a:p>
        </p:txBody>
      </p:sp>
      <p:sp>
        <p:nvSpPr>
          <p:cNvPr id="9" name="Freeform 26">
            <a:extLst>
              <a:ext uri="{FF2B5EF4-FFF2-40B4-BE49-F238E27FC236}">
                <a16:creationId xmlns:a16="http://schemas.microsoft.com/office/drawing/2014/main" id="{7510F700-C2EC-41B1-20B4-B598D5063711}"/>
              </a:ext>
            </a:extLst>
          </p:cNvPr>
          <p:cNvSpPr/>
          <p:nvPr/>
        </p:nvSpPr>
        <p:spPr>
          <a:xfrm>
            <a:off x="10225772" y="5631483"/>
            <a:ext cx="1813449" cy="1038859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FFF05D0-36F2-759D-61CB-5607AB46E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4"/>
          <a:stretch/>
        </p:blipFill>
        <p:spPr>
          <a:xfrm>
            <a:off x="8605931" y="5655436"/>
            <a:ext cx="1220926" cy="103886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CF68A822-2984-A9DD-20AA-7B1405BF0DBF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7169728" cy="493449"/>
          </a:xfrm>
          <a:prstGeom prst="rect">
            <a:avLst/>
          </a:prstGeom>
          <a:noFill/>
          <a:ln w="155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2B9C8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fr-FR" sz="1600" dirty="0">
                <a:solidFill>
                  <a:srgbClr val="244E8E"/>
                </a:solidFill>
              </a:rPr>
              <a:t>14 décembre 2023 | Trophées d’économies d’eau – Lauréat 2023</a:t>
            </a:r>
            <a:endParaRPr lang="fr-FR" sz="1400" dirty="0">
              <a:solidFill>
                <a:srgbClr val="244E8E"/>
              </a:solidFill>
            </a:endParaRPr>
          </a:p>
        </p:txBody>
      </p:sp>
      <p:pic>
        <p:nvPicPr>
          <p:cNvPr id="8" name="image5.jpeg">
            <a:extLst>
              <a:ext uri="{FF2B5EF4-FFF2-40B4-BE49-F238E27FC236}">
                <a16:creationId xmlns:a16="http://schemas.microsoft.com/office/drawing/2014/main" id="{C1D77B0D-3C83-CB9F-26F8-6C11123A89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224" y="5618332"/>
            <a:ext cx="2115458" cy="992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824E5EC-074C-6932-5CDB-A873448F3503}"/>
              </a:ext>
            </a:extLst>
          </p:cNvPr>
          <p:cNvGrpSpPr/>
          <p:nvPr/>
        </p:nvGrpSpPr>
        <p:grpSpPr>
          <a:xfrm>
            <a:off x="8872316" y="370901"/>
            <a:ext cx="3770482" cy="4738421"/>
            <a:chOff x="9025094" y="512947"/>
            <a:chExt cx="3770482" cy="4738421"/>
          </a:xfrm>
        </p:grpSpPr>
        <p:sp>
          <p:nvSpPr>
            <p:cNvPr id="21" name="Graphique 16" descr="Eau avec un remplissage uni">
              <a:extLst>
                <a:ext uri="{FF2B5EF4-FFF2-40B4-BE49-F238E27FC236}">
                  <a16:creationId xmlns:a16="http://schemas.microsoft.com/office/drawing/2014/main" id="{6DEF429E-06F4-9610-7C69-A27646D04251}"/>
                </a:ext>
              </a:extLst>
            </p:cNvPr>
            <p:cNvSpPr/>
            <p:nvPr/>
          </p:nvSpPr>
          <p:spPr>
            <a:xfrm>
              <a:off x="9659044" y="512947"/>
              <a:ext cx="3136532" cy="4738421"/>
            </a:xfrm>
            <a:custGeom>
              <a:avLst/>
              <a:gdLst>
                <a:gd name="connsiteX0" fmla="*/ 1568266 w 3136532"/>
                <a:gd name="connsiteY0" fmla="*/ 0 h 4707648"/>
                <a:gd name="connsiteX1" fmla="*/ 0 w 3136532"/>
                <a:gd name="connsiteY1" fmla="*/ 3159080 h 4707648"/>
                <a:gd name="connsiteX2" fmla="*/ 1568266 w 3136532"/>
                <a:gd name="connsiteY2" fmla="*/ 4707648 h 4707648"/>
                <a:gd name="connsiteX3" fmla="*/ 3136533 w 3136532"/>
                <a:gd name="connsiteY3" fmla="*/ 3159080 h 4707648"/>
                <a:gd name="connsiteX4" fmla="*/ 1568266 w 3136532"/>
                <a:gd name="connsiteY4" fmla="*/ 0 h 470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07648">
                  <a:moveTo>
                    <a:pt x="1568266" y="0"/>
                  </a:moveTo>
                  <a:cubicBezTo>
                    <a:pt x="1568266" y="0"/>
                    <a:pt x="0" y="2180385"/>
                    <a:pt x="0" y="3159080"/>
                  </a:cubicBezTo>
                  <a:cubicBezTo>
                    <a:pt x="0" y="4013890"/>
                    <a:pt x="702583" y="4707648"/>
                    <a:pt x="1568266" y="4707648"/>
                  </a:cubicBezTo>
                  <a:cubicBezTo>
                    <a:pt x="2433949" y="4707648"/>
                    <a:pt x="3136533" y="4013890"/>
                    <a:pt x="3136533" y="3159080"/>
                  </a:cubicBezTo>
                  <a:cubicBezTo>
                    <a:pt x="3136533" y="2174190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rgbClr val="23BACF">
                <a:alpha val="50196"/>
              </a:srgbClr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4" name="Graphique 12" descr="Eau avec un remplissage uni">
              <a:extLst>
                <a:ext uri="{FF2B5EF4-FFF2-40B4-BE49-F238E27FC236}">
                  <a16:creationId xmlns:a16="http://schemas.microsoft.com/office/drawing/2014/main" id="{497F4CA9-B1BB-6E6B-2337-6D3B394FFA17}"/>
                </a:ext>
              </a:extLst>
            </p:cNvPr>
            <p:cNvSpPr/>
            <p:nvPr/>
          </p:nvSpPr>
          <p:spPr>
            <a:xfrm>
              <a:off x="9025094" y="512947"/>
              <a:ext cx="3166906" cy="4738421"/>
            </a:xfrm>
            <a:custGeom>
              <a:avLst/>
              <a:gdLst>
                <a:gd name="connsiteX0" fmla="*/ 1568266 w 3136532"/>
                <a:gd name="connsiteY0" fmla="*/ 0 h 4765231"/>
                <a:gd name="connsiteX1" fmla="*/ 0 w 3136532"/>
                <a:gd name="connsiteY1" fmla="*/ 3197721 h 4765231"/>
                <a:gd name="connsiteX2" fmla="*/ 1568266 w 3136532"/>
                <a:gd name="connsiteY2" fmla="*/ 4765232 h 4765231"/>
                <a:gd name="connsiteX3" fmla="*/ 3136533 w 3136532"/>
                <a:gd name="connsiteY3" fmla="*/ 3197721 h 4765231"/>
                <a:gd name="connsiteX4" fmla="*/ 1568266 w 3136532"/>
                <a:gd name="connsiteY4" fmla="*/ 0 h 476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6532" h="4765231">
                  <a:moveTo>
                    <a:pt x="1568266" y="0"/>
                  </a:moveTo>
                  <a:cubicBezTo>
                    <a:pt x="1568266" y="0"/>
                    <a:pt x="0" y="2207055"/>
                    <a:pt x="0" y="3197721"/>
                  </a:cubicBezTo>
                  <a:cubicBezTo>
                    <a:pt x="0" y="4062987"/>
                    <a:pt x="702583" y="4765232"/>
                    <a:pt x="1568266" y="4765232"/>
                  </a:cubicBezTo>
                  <a:cubicBezTo>
                    <a:pt x="2433949" y="4765232"/>
                    <a:pt x="3136533" y="4062987"/>
                    <a:pt x="3136533" y="3197721"/>
                  </a:cubicBezTo>
                  <a:cubicBezTo>
                    <a:pt x="3136533" y="2200785"/>
                    <a:pt x="1568266" y="0"/>
                    <a:pt x="1568266" y="0"/>
                  </a:cubicBezTo>
                  <a:close/>
                </a:path>
              </a:pathLst>
            </a:custGeom>
            <a:solidFill>
              <a:schemeClr val="bg1"/>
            </a:solidFill>
            <a:ln w="399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FCA02689-E9C6-6AD6-710A-BF4DDC6EA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805" r="3998" b="3078"/>
            <a:stretch/>
          </p:blipFill>
          <p:spPr>
            <a:xfrm>
              <a:off x="9254150" y="2882157"/>
              <a:ext cx="2708793" cy="1561021"/>
            </a:xfrm>
            <a:prstGeom prst="rect">
              <a:avLst/>
            </a:prstGeom>
          </p:spPr>
        </p:pic>
        <p:sp>
          <p:nvSpPr>
            <p:cNvPr id="11" name="Graphique 9" descr="Eau contour">
              <a:extLst>
                <a:ext uri="{FF2B5EF4-FFF2-40B4-BE49-F238E27FC236}">
                  <a16:creationId xmlns:a16="http://schemas.microsoft.com/office/drawing/2014/main" id="{C94BAFF8-2DEF-BC79-540E-1044D9501060}"/>
                </a:ext>
              </a:extLst>
            </p:cNvPr>
            <p:cNvSpPr/>
            <p:nvPr/>
          </p:nvSpPr>
          <p:spPr>
            <a:xfrm>
              <a:off x="9025094" y="512947"/>
              <a:ext cx="3197280" cy="4738421"/>
            </a:xfrm>
            <a:custGeom>
              <a:avLst/>
              <a:gdLst>
                <a:gd name="connsiteX0" fmla="*/ 0 w 2267719"/>
                <a:gd name="connsiteY0" fmla="*/ 2201774 h 3281075"/>
                <a:gd name="connsiteX1" fmla="*/ 1133860 w 2267719"/>
                <a:gd name="connsiteY1" fmla="*/ 3281075 h 3281075"/>
                <a:gd name="connsiteX2" fmla="*/ 2267719 w 2267719"/>
                <a:gd name="connsiteY2" fmla="*/ 2201774 h 3281075"/>
                <a:gd name="connsiteX3" fmla="*/ 1133860 w 2267719"/>
                <a:gd name="connsiteY3" fmla="*/ 0 h 3281075"/>
                <a:gd name="connsiteX4" fmla="*/ 0 w 2267719"/>
                <a:gd name="connsiteY4" fmla="*/ 2201774 h 3281075"/>
                <a:gd name="connsiteX5" fmla="*/ 2177011 w 2267719"/>
                <a:gd name="connsiteY5" fmla="*/ 2201774 h 3281075"/>
                <a:gd name="connsiteX6" fmla="*/ 1133860 w 2267719"/>
                <a:gd name="connsiteY6" fmla="*/ 3194731 h 3281075"/>
                <a:gd name="connsiteX7" fmla="*/ 90709 w 2267719"/>
                <a:gd name="connsiteY7" fmla="*/ 2201774 h 3281075"/>
                <a:gd name="connsiteX8" fmla="*/ 1133959 w 2267719"/>
                <a:gd name="connsiteY8" fmla="*/ 151776 h 3281075"/>
                <a:gd name="connsiteX9" fmla="*/ 2177011 w 2267719"/>
                <a:gd name="connsiteY9" fmla="*/ 2201774 h 328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7719" h="3281075">
                  <a:moveTo>
                    <a:pt x="0" y="2201774"/>
                  </a:moveTo>
                  <a:cubicBezTo>
                    <a:pt x="0" y="2797855"/>
                    <a:pt x="507647" y="3281075"/>
                    <a:pt x="1133860" y="3281075"/>
                  </a:cubicBezTo>
                  <a:cubicBezTo>
                    <a:pt x="1760072" y="3281075"/>
                    <a:pt x="2267719" y="2797855"/>
                    <a:pt x="2267719" y="2201774"/>
                  </a:cubicBezTo>
                  <a:cubicBezTo>
                    <a:pt x="2267719" y="1515339"/>
                    <a:pt x="1133860" y="0"/>
                    <a:pt x="1133860" y="0"/>
                  </a:cubicBezTo>
                  <a:cubicBezTo>
                    <a:pt x="1133860" y="0"/>
                    <a:pt x="0" y="1519656"/>
                    <a:pt x="0" y="2201774"/>
                  </a:cubicBezTo>
                  <a:close/>
                  <a:moveTo>
                    <a:pt x="2177011" y="2201774"/>
                  </a:moveTo>
                  <a:cubicBezTo>
                    <a:pt x="2177011" y="2750171"/>
                    <a:pt x="1709974" y="3194731"/>
                    <a:pt x="1133860" y="3194731"/>
                  </a:cubicBezTo>
                  <a:cubicBezTo>
                    <a:pt x="557746" y="3194731"/>
                    <a:pt x="90709" y="2750171"/>
                    <a:pt x="90709" y="2201774"/>
                  </a:cubicBezTo>
                  <a:cubicBezTo>
                    <a:pt x="90709" y="1653735"/>
                    <a:pt x="884678" y="500364"/>
                    <a:pt x="1133959" y="151776"/>
                  </a:cubicBezTo>
                  <a:cubicBezTo>
                    <a:pt x="1383350" y="499600"/>
                    <a:pt x="2177011" y="1650036"/>
                    <a:pt x="2177011" y="2201774"/>
                  </a:cubicBezTo>
                  <a:close/>
                </a:path>
              </a:pathLst>
            </a:custGeom>
            <a:solidFill>
              <a:srgbClr val="23BACF"/>
            </a:solidFill>
            <a:ln w="1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19" y="5322411"/>
            <a:ext cx="1293772" cy="138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22" y="279542"/>
            <a:ext cx="10455663" cy="1157398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Fiche d’identité de la campagne</a:t>
            </a:r>
            <a:br>
              <a:rPr lang="fr-FR" sz="3600" dirty="0">
                <a:solidFill>
                  <a:srgbClr val="33A6B2"/>
                </a:solidFill>
              </a:rPr>
            </a:br>
            <a:br>
              <a:rPr lang="fr-FR" sz="1050" dirty="0">
                <a:solidFill>
                  <a:srgbClr val="435057"/>
                </a:solidFill>
              </a:rPr>
            </a:br>
            <a:br>
              <a:rPr lang="fr-FR" sz="3600" dirty="0"/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299422" y="1384144"/>
            <a:ext cx="11579069" cy="482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00" dirty="0">
              <a:solidFill>
                <a:srgbClr val="9EC614"/>
              </a:solidFill>
            </a:endParaRPr>
          </a:p>
          <a:p>
            <a:pPr>
              <a:spcBef>
                <a:spcPts val="50"/>
              </a:spcBef>
              <a:spcAft>
                <a:spcPts val="100"/>
              </a:spcAft>
            </a:pPr>
            <a:r>
              <a:rPr lang="fr-FR" sz="2400" dirty="0">
                <a:solidFill>
                  <a:srgbClr val="48535A"/>
                </a:solidFill>
              </a:rPr>
              <a:t>En été 2022, la</a:t>
            </a:r>
            <a:r>
              <a:rPr lang="fr-FR" sz="2400" b="1" dirty="0">
                <a:solidFill>
                  <a:srgbClr val="48535A"/>
                </a:solidFill>
              </a:rPr>
              <a:t> sécheresse </a:t>
            </a:r>
            <a:r>
              <a:rPr lang="fr-FR" sz="2400" dirty="0">
                <a:solidFill>
                  <a:srgbClr val="48535A"/>
                </a:solidFill>
              </a:rPr>
              <a:t>touche le Cotentin, chose assez rare.</a:t>
            </a:r>
          </a:p>
          <a:p>
            <a:endParaRPr lang="fr-FR" sz="500" dirty="0">
              <a:solidFill>
                <a:srgbClr val="48535A"/>
              </a:solidFill>
            </a:endParaRPr>
          </a:p>
          <a:p>
            <a:pPr algn="just">
              <a:spcBef>
                <a:spcPts val="50"/>
              </a:spcBef>
              <a:spcAft>
                <a:spcPts val="100"/>
              </a:spcAft>
            </a:pPr>
            <a:r>
              <a:rPr lang="fr-FR" sz="2400" dirty="0">
                <a:solidFill>
                  <a:srgbClr val="48535A"/>
                </a:solidFill>
              </a:rPr>
              <a:t>Dès juin, nous identifions la crise à venir et décidons de réaliser une grande campagne de sensibilisation auprès du grand public et des touristes. </a:t>
            </a:r>
          </a:p>
          <a:p>
            <a:pPr algn="just"/>
            <a:endParaRPr lang="fr-FR" sz="500" dirty="0">
              <a:solidFill>
                <a:srgbClr val="48535A"/>
              </a:solidFill>
            </a:endParaRPr>
          </a:p>
          <a:p>
            <a:pPr>
              <a:spcBef>
                <a:spcPts val="50"/>
              </a:spcBef>
              <a:spcAft>
                <a:spcPts val="100"/>
              </a:spcAft>
            </a:pPr>
            <a:r>
              <a:rPr lang="fr-FR" sz="2400" dirty="0">
                <a:solidFill>
                  <a:srgbClr val="48535A"/>
                </a:solidFill>
              </a:rPr>
              <a:t>L’idée : une série de messages/astuces, à suivre tout l’été.</a:t>
            </a:r>
            <a:br>
              <a:rPr lang="fr-FR" sz="2400" dirty="0">
                <a:solidFill>
                  <a:srgbClr val="48535A"/>
                </a:solidFill>
              </a:rPr>
            </a:br>
            <a:r>
              <a:rPr lang="fr-FR" sz="2400" dirty="0">
                <a:solidFill>
                  <a:srgbClr val="48535A"/>
                </a:solidFill>
              </a:rPr>
              <a:t>Chaque accroche humoristique est complétée par une explication concrète et la base line : « L’eau est précieuse, veillons sur elle au quotidien »</a:t>
            </a:r>
          </a:p>
          <a:p>
            <a:endParaRPr lang="fr-FR" sz="700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435057"/>
                </a:solidFill>
              </a:rPr>
              <a:t> </a:t>
            </a:r>
            <a:r>
              <a:rPr lang="fr-FR" sz="2400" b="1" dirty="0">
                <a:solidFill>
                  <a:srgbClr val="A0C515"/>
                </a:solidFill>
              </a:rPr>
              <a:t>Objectifs</a:t>
            </a:r>
            <a:r>
              <a:rPr lang="fr-FR" sz="2400" b="1" dirty="0">
                <a:solidFill>
                  <a:srgbClr val="435057"/>
                </a:solidFill>
              </a:rPr>
              <a:t> </a:t>
            </a:r>
          </a:p>
          <a:p>
            <a:endParaRPr lang="fr-FR" sz="300" b="1" dirty="0">
              <a:solidFill>
                <a:srgbClr val="435057"/>
              </a:solidFill>
            </a:endParaRPr>
          </a:p>
          <a:p>
            <a:pPr>
              <a:spcBef>
                <a:spcPts val="50"/>
              </a:spcBef>
              <a:spcAft>
                <a:spcPts val="100"/>
              </a:spcAft>
            </a:pPr>
            <a:r>
              <a:rPr lang="fr-FR" sz="2400" b="1" dirty="0">
                <a:solidFill>
                  <a:srgbClr val="48535A"/>
                </a:solidFill>
              </a:rPr>
              <a:t>Sensibiliser les habitants </a:t>
            </a:r>
            <a:r>
              <a:rPr lang="fr-FR" sz="2400" dirty="0">
                <a:solidFill>
                  <a:srgbClr val="48535A"/>
                </a:solidFill>
              </a:rPr>
              <a:t>à préservation de l’eau potable pendant la période de sécheresse, mais également toute l’année.</a:t>
            </a:r>
          </a:p>
          <a:p>
            <a:endParaRPr lang="fr-FR" sz="500" dirty="0">
              <a:solidFill>
                <a:srgbClr val="48535A"/>
              </a:solidFill>
            </a:endParaRPr>
          </a:p>
          <a:p>
            <a:pPr>
              <a:spcBef>
                <a:spcPts val="50"/>
              </a:spcBef>
              <a:spcAft>
                <a:spcPts val="100"/>
              </a:spcAft>
            </a:pPr>
            <a:r>
              <a:rPr lang="fr-FR" sz="2400" dirty="0">
                <a:solidFill>
                  <a:srgbClr val="48535A"/>
                </a:solidFill>
              </a:rPr>
              <a:t>Inciter à la </a:t>
            </a:r>
            <a:r>
              <a:rPr lang="fr-FR" sz="2400" b="1" dirty="0">
                <a:solidFill>
                  <a:srgbClr val="48535A"/>
                </a:solidFill>
              </a:rPr>
              <a:t>réduction de la consommation d’eau </a:t>
            </a:r>
            <a:r>
              <a:rPr lang="fr-FR" sz="2400" dirty="0">
                <a:solidFill>
                  <a:srgbClr val="48535A"/>
                </a:solidFill>
              </a:rPr>
              <a:t>pour limiter les restrictions d’utilisation imposées par la préfecture et éviter les ruptures d’approvisionnement en eau potable</a:t>
            </a:r>
            <a:endParaRPr lang="fr-FR" sz="2400" dirty="0">
              <a:solidFill>
                <a:srgbClr val="9EC6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235"/>
            <a:ext cx="10515600" cy="591341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« L’eau est précieuse, veillons sur elle au quotidien »</a:t>
            </a:r>
            <a:br>
              <a:rPr lang="fr-FR" sz="3600" dirty="0"/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" y="1110068"/>
            <a:ext cx="4851360" cy="485136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40" y="1107063"/>
            <a:ext cx="4887937" cy="488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Étape 1 : déploiement de la campagne sur les </a:t>
            </a:r>
            <a:br>
              <a:rPr lang="fr-FR" sz="3600" dirty="0">
                <a:solidFill>
                  <a:srgbClr val="33A6B2"/>
                </a:solidFill>
              </a:rPr>
            </a:br>
            <a:r>
              <a:rPr lang="fr-FR" sz="3600" dirty="0">
                <a:solidFill>
                  <a:srgbClr val="33A6B2"/>
                </a:solidFill>
              </a:rPr>
              <a:t>réseaux sociaux</a:t>
            </a:r>
            <a:br>
              <a:rPr lang="fr-FR" sz="3600" dirty="0"/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768" r="1287" b="752"/>
          <a:stretch/>
        </p:blipFill>
        <p:spPr>
          <a:xfrm>
            <a:off x="1554290" y="1436792"/>
            <a:ext cx="3474721" cy="46165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28" y="1436792"/>
            <a:ext cx="3945529" cy="41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0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45" y="418853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Étape 2 : renforcement de la campagne de sensibilisation avec diffusion massive aux partenaires (internes, mairies, offices de tourisme, etc.)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7" y="2129006"/>
            <a:ext cx="4762500" cy="1333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7" y="3869547"/>
            <a:ext cx="4762500" cy="13335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79" y="2129006"/>
            <a:ext cx="4762500" cy="1333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79" y="3869547"/>
            <a:ext cx="4762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52661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Comment a été menée l’action ?</a:t>
            </a: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8" y="1168998"/>
            <a:ext cx="11425905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9EC614"/>
                </a:solidFill>
              </a:rPr>
              <a:t>Personnes mobilisées en interne et en externe : 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rgbClr val="48535A"/>
                </a:solidFill>
              </a:rPr>
              <a:t>3 personnes au service communication : Chef de projet, graphiste et chargée de projets numérique</a:t>
            </a: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rgbClr val="9EC614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9EC614"/>
                </a:solidFill>
              </a:rPr>
              <a:t>Budget global de l’opération :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fr-FR" sz="2400" dirty="0">
                <a:solidFill>
                  <a:srgbClr val="48535A"/>
                </a:solidFill>
              </a:rPr>
              <a:t>600 euros pour la sponsorisation des </a:t>
            </a:r>
            <a:r>
              <a:rPr lang="fr-FR" sz="2400" dirty="0" err="1">
                <a:solidFill>
                  <a:srgbClr val="48535A"/>
                </a:solidFill>
              </a:rPr>
              <a:t>posts</a:t>
            </a:r>
            <a:r>
              <a:rPr lang="fr-FR" sz="2400" dirty="0">
                <a:solidFill>
                  <a:srgbClr val="48535A"/>
                </a:solidFill>
              </a:rPr>
              <a:t> réseaux sociaux</a:t>
            </a:r>
          </a:p>
          <a:p>
            <a:endParaRPr lang="fr-FR" sz="2400" dirty="0">
              <a:solidFill>
                <a:srgbClr val="9EC614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9EC614"/>
                </a:solidFill>
              </a:rPr>
              <a:t>Intervention d’une agence :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fr-FR" sz="2400" dirty="0">
                <a:solidFill>
                  <a:srgbClr val="48535A"/>
                </a:solidFill>
              </a:rPr>
              <a:t>Aucune, réalisation en interne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8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33A6B2"/>
                </a:solidFill>
              </a:rPr>
              <a:t>Les résultats constatés</a:t>
            </a:r>
            <a:br>
              <a:rPr lang="fr-FR" sz="3600" dirty="0"/>
            </a:br>
            <a:br>
              <a:rPr lang="fr-FR" sz="3600" b="1" dirty="0">
                <a:solidFill>
                  <a:srgbClr val="33A6B2"/>
                </a:solidFill>
              </a:rPr>
            </a:br>
            <a:endParaRPr lang="fr-FR" sz="3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168996"/>
            <a:ext cx="114084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23BACF"/>
                </a:solidFill>
              </a:rPr>
              <a:t>Ce qui a fonctionné : </a:t>
            </a:r>
          </a:p>
          <a:p>
            <a:endParaRPr lang="fr-FR" sz="1000" b="1" dirty="0">
              <a:solidFill>
                <a:srgbClr val="435057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rgbClr val="9EC614"/>
                </a:solidFill>
              </a:rPr>
              <a:t>Résultats sur la consommation d’eau :</a:t>
            </a:r>
          </a:p>
          <a:p>
            <a:pPr marL="342900" indent="-342900" algn="just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fr-FR" sz="2400" dirty="0">
                <a:solidFill>
                  <a:srgbClr val="48535A"/>
                </a:solidFill>
              </a:rPr>
              <a:t>baisse de la consommation d’eau dans certaines communes pendant la campagne</a:t>
            </a:r>
          </a:p>
          <a:p>
            <a:pPr marL="342900" indent="-342900" algn="just">
              <a:spcAft>
                <a:spcPts val="600"/>
              </a:spcAft>
              <a:buFont typeface="Calibri" panose="020F0502020204030204" pitchFamily="34" charset="0"/>
              <a:buChar char="⁻"/>
            </a:pPr>
            <a:r>
              <a:rPr lang="fr-FR" sz="2400" dirty="0">
                <a:solidFill>
                  <a:srgbClr val="48535A"/>
                </a:solidFill>
              </a:rPr>
              <a:t>ces efforts n’ont pas été assez importants pour éviter les restrictions d’eau imposées par la préfecture.</a:t>
            </a:r>
          </a:p>
          <a:p>
            <a:endParaRPr lang="fr-FR" sz="1000" b="1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dirty="0">
                <a:solidFill>
                  <a:srgbClr val="9EC614"/>
                </a:solidFill>
              </a:rPr>
              <a:t>Résultats de la campagne sur les réseaux sociaux :</a:t>
            </a:r>
          </a:p>
          <a:p>
            <a:pPr algn="just">
              <a:spcAft>
                <a:spcPts val="600"/>
              </a:spcAft>
            </a:pPr>
            <a:r>
              <a:rPr lang="fr-FR" sz="2400" dirty="0">
                <a:solidFill>
                  <a:srgbClr val="9EC614"/>
                </a:solidFill>
              </a:rPr>
              <a:t>-    </a:t>
            </a:r>
            <a:r>
              <a:rPr lang="fr-FR" sz="2400" dirty="0">
                <a:solidFill>
                  <a:srgbClr val="48535A"/>
                </a:solidFill>
              </a:rPr>
              <a:t>Une campagne d’une grande visibilité (audience importante sur Facebook et Instagram)</a:t>
            </a:r>
          </a:p>
          <a:p>
            <a:pPr marL="342900" indent="-342900" algn="just"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fr-FR" sz="2400" dirty="0">
                <a:solidFill>
                  <a:srgbClr val="48535A"/>
                </a:solidFill>
              </a:rPr>
              <a:t>Un taux d’engagement très présent sur Twitter et LinkedIn, les réseaux plébiscités par les partenaires de la collectivité (entreprises, communes, agents…)</a:t>
            </a:r>
          </a:p>
          <a:p>
            <a:pPr marL="342900" indent="-342900" algn="just">
              <a:spcAft>
                <a:spcPts val="600"/>
              </a:spcAft>
              <a:buFont typeface="Calibri" panose="020F0502020204030204" pitchFamily="34" charset="0"/>
              <a:buChar char="₋"/>
            </a:pPr>
            <a:r>
              <a:rPr lang="fr-FR" sz="2400" dirty="0">
                <a:solidFill>
                  <a:srgbClr val="48535A"/>
                </a:solidFill>
              </a:rPr>
              <a:t>Très peu de commentaires négatifs émis sur la campagne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38E46E-4496-A0BA-5EE2-B82333322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330" y="6276838"/>
            <a:ext cx="8350809" cy="288000"/>
          </a:xfrm>
        </p:spPr>
        <p:txBody>
          <a:bodyPr/>
          <a:lstStyle/>
          <a:p>
            <a:r>
              <a:rPr lang="fr-FR" dirty="0"/>
              <a:t>Lauréat des Trophées d’économies d’eau 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7FFB6E-72E1-FC27-5FA3-43D52614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72953" y="6276838"/>
            <a:ext cx="720000" cy="288000"/>
          </a:xfrm>
        </p:spPr>
        <p:txBody>
          <a:bodyPr/>
          <a:lstStyle/>
          <a:p>
            <a:fld id="{76616240-CD72-45B6-980A-B0B987596F7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0" name="image5.jpeg">
            <a:extLst>
              <a:ext uri="{FF2B5EF4-FFF2-40B4-BE49-F238E27FC236}">
                <a16:creationId xmlns:a16="http://schemas.microsoft.com/office/drawing/2014/main" id="{D4FA127D-F50F-14DF-EDAD-9897BDDF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94" y="6192960"/>
            <a:ext cx="1263992" cy="59286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18">
            <a:extLst>
              <a:ext uri="{FF2B5EF4-FFF2-40B4-BE49-F238E27FC236}">
                <a16:creationId xmlns:a16="http://schemas.microsoft.com/office/drawing/2014/main" id="{6F9E71C0-21E3-9AA7-9EC8-61166D15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08" y="418853"/>
            <a:ext cx="10515600" cy="1098316"/>
          </a:xfrm>
        </p:spPr>
        <p:txBody>
          <a:bodyPr>
            <a:noAutofit/>
          </a:bodyPr>
          <a:lstStyle/>
          <a:p>
            <a:r>
              <a:rPr lang="fr-FR" sz="3200" dirty="0">
                <a:solidFill>
                  <a:srgbClr val="33A6B2"/>
                </a:solidFill>
              </a:rPr>
              <a:t>Les leviers d’amélioration et perspectives</a:t>
            </a:r>
            <a:br>
              <a:rPr lang="fr-FR" sz="3200" dirty="0">
                <a:solidFill>
                  <a:srgbClr val="33A6B2"/>
                </a:solidFill>
              </a:rPr>
            </a:br>
            <a:br>
              <a:rPr lang="fr-FR" sz="3200" dirty="0">
                <a:solidFill>
                  <a:srgbClr val="33A6B2"/>
                </a:solidFill>
              </a:rPr>
            </a:br>
            <a:endParaRPr lang="fr-FR" sz="3200" dirty="0">
              <a:solidFill>
                <a:srgbClr val="33A6B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099A4F6-2658-1E73-84B9-B93517CDFE3F}"/>
              </a:ext>
            </a:extLst>
          </p:cNvPr>
          <p:cNvSpPr txBox="1"/>
          <p:nvPr/>
        </p:nvSpPr>
        <p:spPr>
          <a:xfrm>
            <a:off x="435169" y="1168996"/>
            <a:ext cx="114346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>
                <a:solidFill>
                  <a:srgbClr val="23BACF"/>
                </a:solidFill>
              </a:rPr>
              <a:t>Les préconisations pour la suite :</a:t>
            </a: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435057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fr-FR" sz="2400" dirty="0">
                <a:solidFill>
                  <a:srgbClr val="48535A"/>
                </a:solidFill>
              </a:rPr>
              <a:t>Suivre l’évolution mensuelle de la consommation d’eau dans le Cotentin pour analyser les impacts de cette campagne à long terme.</a:t>
            </a:r>
          </a:p>
          <a:p>
            <a:pPr algn="just"/>
            <a:endParaRPr lang="fr-FR" sz="1000" dirty="0">
              <a:solidFill>
                <a:srgbClr val="48535A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fr-FR" sz="2400" dirty="0">
                <a:solidFill>
                  <a:srgbClr val="48535A"/>
                </a:solidFill>
              </a:rPr>
              <a:t>Consolider et faire grandir le réseau de partenaires pour relayer les messages de sensibilisation</a:t>
            </a:r>
          </a:p>
          <a:p>
            <a:pPr algn="just"/>
            <a:endParaRPr lang="fr-FR" sz="1000" dirty="0">
              <a:solidFill>
                <a:srgbClr val="48535A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fr-FR" sz="2400" dirty="0">
                <a:solidFill>
                  <a:srgbClr val="48535A"/>
                </a:solidFill>
              </a:rPr>
              <a:t>Rappeler les messages toute l’année, en valorisant les initiatives locales en cohérence avec la préservation de l’eau potable (reportages, financements…)</a:t>
            </a:r>
          </a:p>
          <a:p>
            <a:pPr algn="just"/>
            <a:endParaRPr lang="fr-FR" sz="1000" dirty="0">
              <a:solidFill>
                <a:srgbClr val="9EC614"/>
              </a:solidFill>
            </a:endParaRPr>
          </a:p>
          <a:p>
            <a:pPr>
              <a:spcAft>
                <a:spcPts val="600"/>
              </a:spcAft>
            </a:pPr>
            <a:endParaRPr lang="fr-FR" sz="2400" b="1" dirty="0">
              <a:solidFill>
                <a:srgbClr val="9EC614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FE3ECB-C6E4-BE4A-613C-30A1D14D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24"/>
          <a:stretch/>
        </p:blipFill>
        <p:spPr>
          <a:xfrm>
            <a:off x="0" y="6073487"/>
            <a:ext cx="922294" cy="784761"/>
          </a:xfrm>
          <a:prstGeom prst="rect">
            <a:avLst/>
          </a:prstGeom>
        </p:spPr>
      </p:pic>
      <p:sp>
        <p:nvSpPr>
          <p:cNvPr id="2" name="Freeform 26">
            <a:extLst>
              <a:ext uri="{FF2B5EF4-FFF2-40B4-BE49-F238E27FC236}">
                <a16:creationId xmlns:a16="http://schemas.microsoft.com/office/drawing/2014/main" id="{08A4AD5A-70D2-395C-13CA-81A4D99069A1}"/>
              </a:ext>
            </a:extLst>
          </p:cNvPr>
          <p:cNvSpPr/>
          <p:nvPr/>
        </p:nvSpPr>
        <p:spPr>
          <a:xfrm>
            <a:off x="10485139" y="6086521"/>
            <a:ext cx="1527747" cy="701848"/>
          </a:xfrm>
          <a:custGeom>
            <a:avLst/>
            <a:gdLst/>
            <a:ahLst/>
            <a:cxnLst/>
            <a:rect l="l" t="t" r="r" b="b"/>
            <a:pathLst>
              <a:path w="2380969" h="1260002">
                <a:moveTo>
                  <a:pt x="0" y="0"/>
                </a:moveTo>
                <a:lnTo>
                  <a:pt x="2380970" y="0"/>
                </a:lnTo>
                <a:lnTo>
                  <a:pt x="2380970" y="1260002"/>
                </a:lnTo>
                <a:lnTo>
                  <a:pt x="0" y="126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5ECFA3-358D-BF99-03B5-4D691FE65F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805" r="3998" b="3078"/>
          <a:stretch/>
        </p:blipFill>
        <p:spPr>
          <a:xfrm>
            <a:off x="10245436" y="187500"/>
            <a:ext cx="1780822" cy="10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494</Words>
  <Application>Microsoft Office PowerPoint</Application>
  <PresentationFormat>Grand écran</PresentationFormat>
  <Paragraphs>65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Thème Office</vt:lpstr>
      <vt:lpstr>Présentation PowerPoint</vt:lpstr>
      <vt:lpstr>Fiche d’identité de la campagne    </vt:lpstr>
      <vt:lpstr>« L’eau est précieuse, veillons sur elle au quotidien »  </vt:lpstr>
      <vt:lpstr>Étape 1 : déploiement de la campagne sur les  réseaux sociaux  </vt:lpstr>
      <vt:lpstr>Étape 2 : renforcement de la campagne de sensibilisation avec diffusion massive aux partenaires (internes, mairies, offices de tourisme, etc.)  </vt:lpstr>
      <vt:lpstr>Comment a été menée l’action ? </vt:lpstr>
      <vt:lpstr>Les résultats constatés  </vt:lpstr>
      <vt:lpstr>Les leviers d’amélioration et perspectives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 du dispositif</dc:title>
  <dc:creator>Inès BACHTANIK</dc:creator>
  <cp:lastModifiedBy>Inès BACHTANIK</cp:lastModifiedBy>
  <cp:revision>49</cp:revision>
  <cp:lastPrinted>2023-12-06T15:45:30Z</cp:lastPrinted>
  <dcterms:created xsi:type="dcterms:W3CDTF">2023-11-20T11:30:05Z</dcterms:created>
  <dcterms:modified xsi:type="dcterms:W3CDTF">2023-12-08T15:35:08Z</dcterms:modified>
</cp:coreProperties>
</file>