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79" r:id="rId2"/>
    <p:sldId id="581" r:id="rId3"/>
    <p:sldId id="591" r:id="rId4"/>
    <p:sldId id="585" r:id="rId5"/>
    <p:sldId id="587" r:id="rId6"/>
    <p:sldId id="59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ACF"/>
    <a:srgbClr val="48535A"/>
    <a:srgbClr val="A0C515"/>
    <a:srgbClr val="244E8E"/>
    <a:srgbClr val="FFFFFF"/>
    <a:srgbClr val="B4D241"/>
    <a:srgbClr val="A1C711"/>
    <a:srgbClr val="84C16A"/>
    <a:srgbClr val="92C14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20456-D133-439A-9E5F-48C2B6BA16E4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59D9-5C2D-4875-A673-D70E65A32E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47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0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33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8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3EBA8-7ABA-9029-D574-4E631883C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EEA919-940D-6795-64F9-4AFE9209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74ABB-3972-8C55-881F-BF041B28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E3AECE-CED2-FF98-F707-1C670AA9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83ED08-27C3-9C14-42AF-5176CE61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2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CB532-ED04-EDAC-5826-5FB0C10E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0E576D-035B-364E-F4D7-C6A3FC06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861A7-3FC4-1B4F-D941-32EFB487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1016C-A3EC-513C-4C19-0B39EA48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675398-89C3-4D9B-1DEF-7AEA24B4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2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169546-CA84-42F8-ADE0-39C1B1362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DAC5F5-207D-C4D0-F53D-7740F7E15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6FA102-9C3A-DAF7-723F-C3F0E29F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00558-6601-9C95-A06B-F41C2F39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3D685-CC30-28CA-EC36-81924F96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8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EB10B7-9778-4980-9B6E-97C58A23E447}"/>
              </a:ext>
            </a:extLst>
          </p:cNvPr>
          <p:cNvSpPr/>
          <p:nvPr userDrawn="1"/>
        </p:nvSpPr>
        <p:spPr>
          <a:xfrm>
            <a:off x="865658" y="6629038"/>
            <a:ext cx="9746924" cy="97200"/>
          </a:xfrm>
          <a:prstGeom prst="rect">
            <a:avLst/>
          </a:prstGeom>
          <a:gradFill flip="none" rotWithShape="1">
            <a:gsLst>
              <a:gs pos="0">
                <a:srgbClr val="32B9C8"/>
              </a:gs>
              <a:gs pos="100000">
                <a:srgbClr val="A0C51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0AF3D93-C05D-4FCC-80BE-FFB83911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293162"/>
            <a:ext cx="10515600" cy="1098316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46505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2B37252-51AB-4BE3-9DA9-34837288B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3799" y="6402989"/>
            <a:ext cx="1111367" cy="363769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5A4D401-FC9A-4FB8-9E2D-85D5E0E4F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536" y="6276838"/>
            <a:ext cx="874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Club des économies d'eau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23299B1-7543-484F-8FEB-E3AF72193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12623" y="6276838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76616240-CD72-45B6-980A-B0B987596F7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F3EC41E-260B-4BC6-A4E6-7C1BF984B0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3" y="6278955"/>
            <a:ext cx="80224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2C49C-A659-8296-A80C-61466F1F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2BD4C3-ED2C-681A-4089-F2FD7D17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05618-9E44-8264-2EE5-38ED1CE8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BE5DF-5946-DC87-E510-6EBE9186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422FC3-B386-DC5C-5A82-6B2DF67A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95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D4EF0-1271-0BAB-AB66-558B94AC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1DC3A4-7E9C-4EC3-BFB1-6A45F8488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FE7ED0-DA6A-D677-6936-66EC343D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BA33A-A4AB-9A02-6BF1-A68345DD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EB74D-CCB5-6D2B-4D5A-AE2749C3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79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D003B-9145-FE8A-4C60-54E609C7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70941-E606-4343-A74B-F9F94AC72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92AFC9-A95E-C09F-1243-5EE7DF107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04B33C-8457-64CD-0184-44E1F23D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09B7E8-5077-C89D-BC3D-35E31A4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07CD85-F865-BCC8-3BC3-120FEF0D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02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139A9-8496-065A-2F49-073609FC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6328D2-9006-3786-9FCF-B5DACCF5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CC279C-3594-1E6B-AE1F-30C5C5093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43324E-129F-958B-29A7-9529374EE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D00E96-86FC-BD67-7B5A-FF3532DC6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0182FF-9792-DA51-52F3-AB64A1E3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CA83F5-3CFD-CB3D-7069-0F60B387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43E8CD-8083-F628-028C-EB22D46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6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555DB-8B9A-7AB2-7DD6-02517BFA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04BD75-6600-854B-6CA7-AFCEC607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71B04E-D87A-0875-33D0-BE759294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1DAE07-17D3-6443-05FB-E3B8F801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37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535DA8-4FE0-90EC-F6BA-AC85446D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9DF36F-C9B1-12A4-B809-CC8A9F5E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BE9EC1-7AA4-4957-94C3-9F4227EB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22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215DB-BA63-0B10-8354-049C1A27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767CE-8915-4DD9-ACF0-3110C954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84628C-D4C5-F88A-1B41-0EF7A6872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1F1507-257B-ED4E-F79D-46A1EB53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0901BB-D6E5-8A1A-BF62-08B484F8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F207E1-33FB-BC75-CAE9-D03E2239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1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2E04F-A1DF-08E4-7FC6-48929D70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76F7DF-8C0A-1009-79DF-386DBCD91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327325-B14E-5111-825B-3E8F069C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EABABC-A67D-BA1F-2442-B7042447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65A856-0027-2DEB-BE01-66D4FF8A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FDA6C-701E-38AA-F969-DC5FD415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39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D5F721-DF13-A7B0-23A8-A5C580AD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5E5C41-3846-F0C7-9205-51BD17D7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D9F9C-18C0-4626-CCE0-409C6D1DB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BC82-8153-4972-8160-1D13A3BB394A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7EBA3-A2E2-B9B9-EA47-6BA53C73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C0391-78B3-5CD6-3A78-FFF0FCA2F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02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3.png"/><Relationship Id="rId4" Type="http://schemas.openxmlformats.org/officeDocument/2006/relationships/image" Target="../media/image16.jp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.png"/><Relationship Id="rId2" Type="http://schemas.openxmlformats.org/officeDocument/2006/relationships/image" Target="../media/image21.jpe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2B25144-D7EB-4AE0-42C5-E05C46514A4F}"/>
              </a:ext>
            </a:extLst>
          </p:cNvPr>
          <p:cNvSpPr txBox="1">
            <a:spLocks/>
          </p:cNvSpPr>
          <p:nvPr/>
        </p:nvSpPr>
        <p:spPr>
          <a:xfrm>
            <a:off x="1304759" y="1970226"/>
            <a:ext cx="6178732" cy="1192589"/>
          </a:xfrm>
          <a:prstGeom prst="rect">
            <a:avLst/>
          </a:prstGeom>
          <a:noFill/>
          <a:ln w="155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B9C8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fr-FR" spc="70" dirty="0">
                <a:solidFill>
                  <a:srgbClr val="A0C515"/>
                </a:solidFill>
              </a:rPr>
              <a:t>VENDEE EAU CHALLENGE</a:t>
            </a:r>
            <a:br>
              <a:rPr lang="fr-FR" spc="70" dirty="0">
                <a:solidFill>
                  <a:srgbClr val="48535A"/>
                </a:solidFill>
              </a:rPr>
            </a:br>
            <a:r>
              <a:rPr lang="fr-FR" spc="70" dirty="0">
                <a:solidFill>
                  <a:srgbClr val="48535A"/>
                </a:solidFill>
              </a:rPr>
              <a:t>Vendée Eau  </a:t>
            </a:r>
          </a:p>
        </p:txBody>
      </p:sp>
      <p:sp>
        <p:nvSpPr>
          <p:cNvPr id="9" name="Freeform 26">
            <a:extLst>
              <a:ext uri="{FF2B5EF4-FFF2-40B4-BE49-F238E27FC236}">
                <a16:creationId xmlns:a16="http://schemas.microsoft.com/office/drawing/2014/main" id="{7510F700-C2EC-41B1-20B4-B598D5063711}"/>
              </a:ext>
            </a:extLst>
          </p:cNvPr>
          <p:cNvSpPr/>
          <p:nvPr/>
        </p:nvSpPr>
        <p:spPr>
          <a:xfrm>
            <a:off x="10225772" y="5631483"/>
            <a:ext cx="1813449" cy="1038859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FFF05D0-36F2-759D-61CB-5607AB46E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24"/>
          <a:stretch/>
        </p:blipFill>
        <p:spPr>
          <a:xfrm>
            <a:off x="8605931" y="5655436"/>
            <a:ext cx="1220926" cy="1038860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CF68A822-2984-A9DD-20AA-7B1405BF0D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6442365" cy="493449"/>
          </a:xfrm>
          <a:prstGeom prst="rect">
            <a:avLst/>
          </a:prstGeom>
          <a:noFill/>
          <a:ln w="155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B9C8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244E8E"/>
                </a:solidFill>
              </a:rPr>
              <a:t>14 décembre 2023 | Trophées d’économies d’eau – Lauréat 2023</a:t>
            </a:r>
            <a:endParaRPr lang="fr-FR" sz="1400" dirty="0">
              <a:solidFill>
                <a:srgbClr val="244E8E"/>
              </a:solidFill>
            </a:endParaRPr>
          </a:p>
        </p:txBody>
      </p:sp>
      <p:pic>
        <p:nvPicPr>
          <p:cNvPr id="8" name="image5.jpeg">
            <a:extLst>
              <a:ext uri="{FF2B5EF4-FFF2-40B4-BE49-F238E27FC236}">
                <a16:creationId xmlns:a16="http://schemas.microsoft.com/office/drawing/2014/main" id="{C1D77B0D-3C83-CB9F-26F8-6C11123A89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224" y="5618332"/>
            <a:ext cx="2115458" cy="9922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6824E5EC-074C-6932-5CDB-A873448F3503}"/>
              </a:ext>
            </a:extLst>
          </p:cNvPr>
          <p:cNvGrpSpPr/>
          <p:nvPr/>
        </p:nvGrpSpPr>
        <p:grpSpPr>
          <a:xfrm>
            <a:off x="8872316" y="370901"/>
            <a:ext cx="3770482" cy="4738421"/>
            <a:chOff x="9025094" y="512947"/>
            <a:chExt cx="3770482" cy="4738421"/>
          </a:xfrm>
        </p:grpSpPr>
        <p:sp>
          <p:nvSpPr>
            <p:cNvPr id="21" name="Graphique 16" descr="Eau avec un remplissage uni">
              <a:extLst>
                <a:ext uri="{FF2B5EF4-FFF2-40B4-BE49-F238E27FC236}">
                  <a16:creationId xmlns:a16="http://schemas.microsoft.com/office/drawing/2014/main" id="{6DEF429E-06F4-9610-7C69-A27646D04251}"/>
                </a:ext>
              </a:extLst>
            </p:cNvPr>
            <p:cNvSpPr/>
            <p:nvPr/>
          </p:nvSpPr>
          <p:spPr>
            <a:xfrm>
              <a:off x="9659044" y="512947"/>
              <a:ext cx="3136532" cy="4738421"/>
            </a:xfrm>
            <a:custGeom>
              <a:avLst/>
              <a:gdLst>
                <a:gd name="connsiteX0" fmla="*/ 1568266 w 3136532"/>
                <a:gd name="connsiteY0" fmla="*/ 0 h 4707648"/>
                <a:gd name="connsiteX1" fmla="*/ 0 w 3136532"/>
                <a:gd name="connsiteY1" fmla="*/ 3159080 h 4707648"/>
                <a:gd name="connsiteX2" fmla="*/ 1568266 w 3136532"/>
                <a:gd name="connsiteY2" fmla="*/ 4707648 h 4707648"/>
                <a:gd name="connsiteX3" fmla="*/ 3136533 w 3136532"/>
                <a:gd name="connsiteY3" fmla="*/ 3159080 h 4707648"/>
                <a:gd name="connsiteX4" fmla="*/ 1568266 w 3136532"/>
                <a:gd name="connsiteY4" fmla="*/ 0 h 470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6532" h="4707648">
                  <a:moveTo>
                    <a:pt x="1568266" y="0"/>
                  </a:moveTo>
                  <a:cubicBezTo>
                    <a:pt x="1568266" y="0"/>
                    <a:pt x="0" y="2180385"/>
                    <a:pt x="0" y="3159080"/>
                  </a:cubicBezTo>
                  <a:cubicBezTo>
                    <a:pt x="0" y="4013890"/>
                    <a:pt x="702583" y="4707648"/>
                    <a:pt x="1568266" y="4707648"/>
                  </a:cubicBezTo>
                  <a:cubicBezTo>
                    <a:pt x="2433949" y="4707648"/>
                    <a:pt x="3136533" y="4013890"/>
                    <a:pt x="3136533" y="3159080"/>
                  </a:cubicBezTo>
                  <a:cubicBezTo>
                    <a:pt x="3136533" y="2174190"/>
                    <a:pt x="1568266" y="0"/>
                    <a:pt x="1568266" y="0"/>
                  </a:cubicBezTo>
                  <a:close/>
                </a:path>
              </a:pathLst>
            </a:custGeom>
            <a:solidFill>
              <a:srgbClr val="23BACF">
                <a:alpha val="50196"/>
              </a:srgbClr>
            </a:solidFill>
            <a:ln w="39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" name="Graphique 12" descr="Eau avec un remplissage uni">
              <a:extLst>
                <a:ext uri="{FF2B5EF4-FFF2-40B4-BE49-F238E27FC236}">
                  <a16:creationId xmlns:a16="http://schemas.microsoft.com/office/drawing/2014/main" id="{497F4CA9-B1BB-6E6B-2337-6D3B394FFA17}"/>
                </a:ext>
              </a:extLst>
            </p:cNvPr>
            <p:cNvSpPr/>
            <p:nvPr/>
          </p:nvSpPr>
          <p:spPr>
            <a:xfrm>
              <a:off x="9025094" y="512947"/>
              <a:ext cx="3166906" cy="4738421"/>
            </a:xfrm>
            <a:custGeom>
              <a:avLst/>
              <a:gdLst>
                <a:gd name="connsiteX0" fmla="*/ 1568266 w 3136532"/>
                <a:gd name="connsiteY0" fmla="*/ 0 h 4765231"/>
                <a:gd name="connsiteX1" fmla="*/ 0 w 3136532"/>
                <a:gd name="connsiteY1" fmla="*/ 3197721 h 4765231"/>
                <a:gd name="connsiteX2" fmla="*/ 1568266 w 3136532"/>
                <a:gd name="connsiteY2" fmla="*/ 4765232 h 4765231"/>
                <a:gd name="connsiteX3" fmla="*/ 3136533 w 3136532"/>
                <a:gd name="connsiteY3" fmla="*/ 3197721 h 4765231"/>
                <a:gd name="connsiteX4" fmla="*/ 1568266 w 3136532"/>
                <a:gd name="connsiteY4" fmla="*/ 0 h 476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6532" h="4765231">
                  <a:moveTo>
                    <a:pt x="1568266" y="0"/>
                  </a:moveTo>
                  <a:cubicBezTo>
                    <a:pt x="1568266" y="0"/>
                    <a:pt x="0" y="2207055"/>
                    <a:pt x="0" y="3197721"/>
                  </a:cubicBezTo>
                  <a:cubicBezTo>
                    <a:pt x="0" y="4062987"/>
                    <a:pt x="702583" y="4765232"/>
                    <a:pt x="1568266" y="4765232"/>
                  </a:cubicBezTo>
                  <a:cubicBezTo>
                    <a:pt x="2433949" y="4765232"/>
                    <a:pt x="3136533" y="4062987"/>
                    <a:pt x="3136533" y="3197721"/>
                  </a:cubicBezTo>
                  <a:cubicBezTo>
                    <a:pt x="3136533" y="2200785"/>
                    <a:pt x="1568266" y="0"/>
                    <a:pt x="1568266" y="0"/>
                  </a:cubicBezTo>
                  <a:close/>
                </a:path>
              </a:pathLst>
            </a:custGeom>
            <a:solidFill>
              <a:schemeClr val="bg1"/>
            </a:solidFill>
            <a:ln w="39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CA02689-E9C6-6AD6-710A-BF4DDC6EA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05" r="3998" b="3078"/>
            <a:stretch/>
          </p:blipFill>
          <p:spPr>
            <a:xfrm>
              <a:off x="9254150" y="2882157"/>
              <a:ext cx="2708793" cy="1561021"/>
            </a:xfrm>
            <a:prstGeom prst="rect">
              <a:avLst/>
            </a:prstGeom>
          </p:spPr>
        </p:pic>
        <p:sp>
          <p:nvSpPr>
            <p:cNvPr id="11" name="Graphique 9" descr="Eau contour">
              <a:extLst>
                <a:ext uri="{FF2B5EF4-FFF2-40B4-BE49-F238E27FC236}">
                  <a16:creationId xmlns:a16="http://schemas.microsoft.com/office/drawing/2014/main" id="{C94BAFF8-2DEF-BC79-540E-1044D9501060}"/>
                </a:ext>
              </a:extLst>
            </p:cNvPr>
            <p:cNvSpPr/>
            <p:nvPr/>
          </p:nvSpPr>
          <p:spPr>
            <a:xfrm>
              <a:off x="9025094" y="512947"/>
              <a:ext cx="3197280" cy="4738421"/>
            </a:xfrm>
            <a:custGeom>
              <a:avLst/>
              <a:gdLst>
                <a:gd name="connsiteX0" fmla="*/ 0 w 2267719"/>
                <a:gd name="connsiteY0" fmla="*/ 2201774 h 3281075"/>
                <a:gd name="connsiteX1" fmla="*/ 1133860 w 2267719"/>
                <a:gd name="connsiteY1" fmla="*/ 3281075 h 3281075"/>
                <a:gd name="connsiteX2" fmla="*/ 2267719 w 2267719"/>
                <a:gd name="connsiteY2" fmla="*/ 2201774 h 3281075"/>
                <a:gd name="connsiteX3" fmla="*/ 1133860 w 2267719"/>
                <a:gd name="connsiteY3" fmla="*/ 0 h 3281075"/>
                <a:gd name="connsiteX4" fmla="*/ 0 w 2267719"/>
                <a:gd name="connsiteY4" fmla="*/ 2201774 h 3281075"/>
                <a:gd name="connsiteX5" fmla="*/ 2177011 w 2267719"/>
                <a:gd name="connsiteY5" fmla="*/ 2201774 h 3281075"/>
                <a:gd name="connsiteX6" fmla="*/ 1133860 w 2267719"/>
                <a:gd name="connsiteY6" fmla="*/ 3194731 h 3281075"/>
                <a:gd name="connsiteX7" fmla="*/ 90709 w 2267719"/>
                <a:gd name="connsiteY7" fmla="*/ 2201774 h 3281075"/>
                <a:gd name="connsiteX8" fmla="*/ 1133959 w 2267719"/>
                <a:gd name="connsiteY8" fmla="*/ 151776 h 3281075"/>
                <a:gd name="connsiteX9" fmla="*/ 2177011 w 2267719"/>
                <a:gd name="connsiteY9" fmla="*/ 2201774 h 32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7719" h="3281075">
                  <a:moveTo>
                    <a:pt x="0" y="2201774"/>
                  </a:moveTo>
                  <a:cubicBezTo>
                    <a:pt x="0" y="2797855"/>
                    <a:pt x="507647" y="3281075"/>
                    <a:pt x="1133860" y="3281075"/>
                  </a:cubicBezTo>
                  <a:cubicBezTo>
                    <a:pt x="1760072" y="3281075"/>
                    <a:pt x="2267719" y="2797855"/>
                    <a:pt x="2267719" y="2201774"/>
                  </a:cubicBezTo>
                  <a:cubicBezTo>
                    <a:pt x="2267719" y="1515339"/>
                    <a:pt x="1133860" y="0"/>
                    <a:pt x="1133860" y="0"/>
                  </a:cubicBezTo>
                  <a:cubicBezTo>
                    <a:pt x="1133860" y="0"/>
                    <a:pt x="0" y="1519656"/>
                    <a:pt x="0" y="2201774"/>
                  </a:cubicBezTo>
                  <a:close/>
                  <a:moveTo>
                    <a:pt x="2177011" y="2201774"/>
                  </a:moveTo>
                  <a:cubicBezTo>
                    <a:pt x="2177011" y="2750171"/>
                    <a:pt x="1709974" y="3194731"/>
                    <a:pt x="1133860" y="3194731"/>
                  </a:cubicBezTo>
                  <a:cubicBezTo>
                    <a:pt x="557746" y="3194731"/>
                    <a:pt x="90709" y="2750171"/>
                    <a:pt x="90709" y="2201774"/>
                  </a:cubicBezTo>
                  <a:cubicBezTo>
                    <a:pt x="90709" y="1653735"/>
                    <a:pt x="884678" y="500364"/>
                    <a:pt x="1133959" y="151776"/>
                  </a:cubicBezTo>
                  <a:cubicBezTo>
                    <a:pt x="1383350" y="499600"/>
                    <a:pt x="2177011" y="1650036"/>
                    <a:pt x="2177011" y="2201774"/>
                  </a:cubicBezTo>
                  <a:close/>
                </a:path>
              </a:pathLst>
            </a:custGeom>
            <a:solidFill>
              <a:srgbClr val="23BACF"/>
            </a:solidFill>
            <a:ln w="1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pic>
        <p:nvPicPr>
          <p:cNvPr id="5" name="Image 4" descr="Une image contenant Police, Graphique, texte, graphisme&#10;&#10;Description générée automatiquement">
            <a:extLst>
              <a:ext uri="{FF2B5EF4-FFF2-40B4-BE49-F238E27FC236}">
                <a16:creationId xmlns:a16="http://schemas.microsoft.com/office/drawing/2014/main" id="{6632CE06-9E8B-22F6-2B6D-B5CB08652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97" y="5570950"/>
            <a:ext cx="2115458" cy="10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2D1A0AFE-52A6-4B91-05EE-EEFEBD1FC916}"/>
              </a:ext>
            </a:extLst>
          </p:cNvPr>
          <p:cNvSpPr txBox="1">
            <a:spLocks/>
          </p:cNvSpPr>
          <p:nvPr/>
        </p:nvSpPr>
        <p:spPr>
          <a:xfrm>
            <a:off x="1289892" y="334319"/>
            <a:ext cx="6210189" cy="6094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rgbClr val="0082BE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>
              <a:ln>
                <a:noFill/>
              </a:ln>
              <a:solidFill>
                <a:srgbClr val="0082B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294C47-468D-878D-21F5-874F0A89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08" y="2359830"/>
            <a:ext cx="3491832" cy="24772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0A45707-8746-37C6-66AB-B918EAE5CD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160" y="2790577"/>
            <a:ext cx="3089314" cy="1849518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FF003D-9132-A134-D000-F8C596B9088F}"/>
              </a:ext>
            </a:extLst>
          </p:cNvPr>
          <p:cNvSpPr/>
          <p:nvPr/>
        </p:nvSpPr>
        <p:spPr>
          <a:xfrm>
            <a:off x="503727" y="5270694"/>
            <a:ext cx="4488333" cy="359357"/>
          </a:xfrm>
          <a:prstGeom prst="rect">
            <a:avLst/>
          </a:prstGeom>
          <a:solidFill>
            <a:srgbClr val="A0C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8">
            <a:extLst>
              <a:ext uri="{FF2B5EF4-FFF2-40B4-BE49-F238E27FC236}">
                <a16:creationId xmlns:a16="http://schemas.microsoft.com/office/drawing/2014/main" id="{8C15D494-162E-7C9A-B189-F7667D95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305574"/>
            <a:ext cx="11559058" cy="1098316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33A6B2"/>
                </a:solidFill>
              </a:rPr>
              <a:t>Stress hydrique et variabilité saisonnière  </a:t>
            </a:r>
            <a:br>
              <a:rPr lang="fr-FR" sz="3600" b="1" dirty="0">
                <a:solidFill>
                  <a:srgbClr val="33A6B2"/>
                </a:solidFill>
              </a:rPr>
            </a:br>
            <a:r>
              <a:rPr lang="fr-FR" sz="2200" b="1" dirty="0">
                <a:solidFill>
                  <a:srgbClr val="33A6B2"/>
                </a:solidFill>
              </a:rPr>
              <a:t>Concentrer la communication économies d’eau sur le littoral en été</a:t>
            </a:r>
            <a:br>
              <a:rPr lang="fr-FR" sz="3600" b="1" dirty="0">
                <a:solidFill>
                  <a:srgbClr val="33A6B2"/>
                </a:solidFill>
              </a:rPr>
            </a:br>
            <a:br>
              <a:rPr lang="fr-FR" sz="3600" b="1" dirty="0">
                <a:solidFill>
                  <a:srgbClr val="33A6B2"/>
                </a:solidFill>
              </a:rPr>
            </a:br>
            <a:br>
              <a:rPr lang="fr-FR" sz="3600" b="1" dirty="0">
                <a:solidFill>
                  <a:srgbClr val="33A6B2"/>
                </a:solidFill>
              </a:rPr>
            </a:b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8" name="Espace réservé du texte 20">
            <a:extLst>
              <a:ext uri="{FF2B5EF4-FFF2-40B4-BE49-F238E27FC236}">
                <a16:creationId xmlns:a16="http://schemas.microsoft.com/office/drawing/2014/main" id="{4F6AB93C-B029-FDD0-D10D-CC7B8338A155}"/>
              </a:ext>
            </a:extLst>
          </p:cNvPr>
          <p:cNvSpPr txBox="1">
            <a:spLocks/>
          </p:cNvSpPr>
          <p:nvPr/>
        </p:nvSpPr>
        <p:spPr>
          <a:xfrm>
            <a:off x="537764" y="5295080"/>
            <a:ext cx="8783101" cy="12573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853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85 % des nuitées en zone déficitaire en eau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C32164-C629-A38D-7F33-618DEFE8D0C2}"/>
              </a:ext>
            </a:extLst>
          </p:cNvPr>
          <p:cNvSpPr txBox="1"/>
          <p:nvPr/>
        </p:nvSpPr>
        <p:spPr>
          <a:xfrm>
            <a:off x="386508" y="1456408"/>
            <a:ext cx="8173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48535A"/>
                </a:solidFill>
              </a:rPr>
              <a:t>Dans un département touristique, avec un déficit d’eau important sur le secteur côtier, il est capital de sensibiliser les Vendéens et les touristes.</a:t>
            </a:r>
            <a:br>
              <a:rPr lang="fr-FR" sz="1800" b="1" dirty="0">
                <a:solidFill>
                  <a:srgbClr val="33A6B2"/>
                </a:solidFill>
              </a:rPr>
            </a:b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4C364C-F1C7-F274-1273-81526A7B1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054" y="2043986"/>
            <a:ext cx="3491832" cy="19784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01B0D8-4EE8-37DB-5478-E5A6733EF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075" y="4152424"/>
            <a:ext cx="3562219" cy="21064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D1E844F-221F-E117-E6FE-7FA89A6C8B37}"/>
              </a:ext>
            </a:extLst>
          </p:cNvPr>
          <p:cNvSpPr/>
          <p:nvPr/>
        </p:nvSpPr>
        <p:spPr>
          <a:xfrm>
            <a:off x="8420871" y="1263293"/>
            <a:ext cx="2939626" cy="640932"/>
          </a:xfrm>
          <a:prstGeom prst="rect">
            <a:avLst/>
          </a:prstGeom>
          <a:solidFill>
            <a:srgbClr val="A0C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id="{5B278CFE-18FE-7B89-2602-BEAD7B63DBE1}"/>
              </a:ext>
            </a:extLst>
          </p:cNvPr>
          <p:cNvSpPr txBox="1">
            <a:spLocks/>
          </p:cNvSpPr>
          <p:nvPr/>
        </p:nvSpPr>
        <p:spPr>
          <a:xfrm>
            <a:off x="8363892" y="1263293"/>
            <a:ext cx="2996604" cy="6214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Une corrélation fréquentation touristique / consommation d’eau évidente</a:t>
            </a:r>
          </a:p>
        </p:txBody>
      </p:sp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2CFA58EB-F29D-850C-8618-B0893F4D5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1984" y="6339184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pic>
        <p:nvPicPr>
          <p:cNvPr id="14" name="image5.jpeg">
            <a:extLst>
              <a:ext uri="{FF2B5EF4-FFF2-40B4-BE49-F238E27FC236}">
                <a16:creationId xmlns:a16="http://schemas.microsoft.com/office/drawing/2014/main" id="{9A2D9C82-3A62-1783-6915-42E820086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948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Freeform 26">
            <a:extLst>
              <a:ext uri="{FF2B5EF4-FFF2-40B4-BE49-F238E27FC236}">
                <a16:creationId xmlns:a16="http://schemas.microsoft.com/office/drawing/2014/main" id="{D12C69FD-B051-951C-0ABD-3CB18655DEE5}"/>
              </a:ext>
            </a:extLst>
          </p:cNvPr>
          <p:cNvSpPr/>
          <p:nvPr/>
        </p:nvSpPr>
        <p:spPr>
          <a:xfrm>
            <a:off x="10422793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7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EF40CBC0-C793-0548-D578-EC8D35643B78}"/>
              </a:ext>
            </a:extLst>
          </p:cNvPr>
          <p:cNvSpPr txBox="1">
            <a:spLocks/>
          </p:cNvSpPr>
          <p:nvPr/>
        </p:nvSpPr>
        <p:spPr>
          <a:xfrm>
            <a:off x="388344" y="295409"/>
            <a:ext cx="10694988" cy="609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dirty="0">
                <a:solidFill>
                  <a:srgbClr val="33A6B2"/>
                </a:solidFill>
                <a:latin typeface="Trebuchet MS" panose="020B0603020202020204" pitchFamily="34" charset="0"/>
              </a:rPr>
              <a:t>Projet de sensibilisation : le Vendée Eau Challenge</a:t>
            </a:r>
            <a:br>
              <a:rPr lang="fr-FR" sz="3200" b="1" dirty="0">
                <a:solidFill>
                  <a:srgbClr val="33A6B2"/>
                </a:solidFill>
                <a:latin typeface="Trebuchet MS" panose="020B0603020202020204" pitchFamily="34" charset="0"/>
              </a:rPr>
            </a:br>
            <a:r>
              <a:rPr lang="fr-FR" sz="3200" b="1" dirty="0">
                <a:solidFill>
                  <a:srgbClr val="33A6B2"/>
                </a:solidFill>
                <a:latin typeface="Trebuchet MS" panose="020B0603020202020204" pitchFamily="34" charset="0"/>
              </a:rPr>
              <a:t>Un concept positif, mobilisateur et engageant </a:t>
            </a:r>
          </a:p>
        </p:txBody>
      </p:sp>
      <p:pic>
        <p:nvPicPr>
          <p:cNvPr id="15" name="Image 14" descr="Une image contenant texte, graphisme, affiche, Police&#10;&#10;Description générée automatiquement">
            <a:extLst>
              <a:ext uri="{FF2B5EF4-FFF2-40B4-BE49-F238E27FC236}">
                <a16:creationId xmlns:a16="http://schemas.microsoft.com/office/drawing/2014/main" id="{F78345EA-BFDA-A2D5-E70F-4F2300C04B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07" y="1632622"/>
            <a:ext cx="4416234" cy="4416234"/>
          </a:xfrm>
          <a:prstGeom prst="rect">
            <a:avLst/>
          </a:prstGeom>
        </p:spPr>
      </p:pic>
      <p:pic>
        <p:nvPicPr>
          <p:cNvPr id="16" name="Image 15" descr="Une image contenant texte, plein air, ciel, plage&#10;&#10;Description générée automatiquement">
            <a:extLst>
              <a:ext uri="{FF2B5EF4-FFF2-40B4-BE49-F238E27FC236}">
                <a16:creationId xmlns:a16="http://schemas.microsoft.com/office/drawing/2014/main" id="{04DDC3A5-F3BD-911A-274F-00D0EF36C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133" y="1637284"/>
            <a:ext cx="3433498" cy="441623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0781665-89F2-47B5-5E5E-7E1FC539F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512" y="1750142"/>
            <a:ext cx="4047174" cy="3611994"/>
          </a:xfrm>
          <a:prstGeom prst="rect">
            <a:avLst/>
          </a:prstGeom>
        </p:spPr>
      </p:pic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119F30FD-4828-6179-988F-906CE5DC0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75" y="6326546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pic>
        <p:nvPicPr>
          <p:cNvPr id="3" name="image5.jpeg">
            <a:extLst>
              <a:ext uri="{FF2B5EF4-FFF2-40B4-BE49-F238E27FC236}">
                <a16:creationId xmlns:a16="http://schemas.microsoft.com/office/drawing/2014/main" id="{EDA40A6A-0CB3-5402-8749-45E6AD223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39" y="6190713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Freeform 26">
            <a:extLst>
              <a:ext uri="{FF2B5EF4-FFF2-40B4-BE49-F238E27FC236}">
                <a16:creationId xmlns:a16="http://schemas.microsoft.com/office/drawing/2014/main" id="{698A4D89-9F7B-68CA-96DE-980D402F24D0}"/>
              </a:ext>
            </a:extLst>
          </p:cNvPr>
          <p:cNvSpPr/>
          <p:nvPr/>
        </p:nvSpPr>
        <p:spPr>
          <a:xfrm>
            <a:off x="10433184" y="6084274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0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texte, plage&#10;&#10;Description générée automatiquement">
            <a:extLst>
              <a:ext uri="{FF2B5EF4-FFF2-40B4-BE49-F238E27FC236}">
                <a16:creationId xmlns:a16="http://schemas.microsoft.com/office/drawing/2014/main" id="{001E1852-E2B0-60FC-B18D-5F9A41DC4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r="18432" b="-4"/>
          <a:stretch/>
        </p:blipFill>
        <p:spPr>
          <a:xfrm rot="5400000">
            <a:off x="6385287" y="270367"/>
            <a:ext cx="2850204" cy="2799722"/>
          </a:xfrm>
          <a:prstGeom prst="rect">
            <a:avLst/>
          </a:prstGeom>
        </p:spPr>
      </p:pic>
      <p:pic>
        <p:nvPicPr>
          <p:cNvPr id="4" name="Image 3" descr="Une image contenant plein air, habits, personne, chaussures&#10;&#10;Description générée automatiquement">
            <a:extLst>
              <a:ext uri="{FF2B5EF4-FFF2-40B4-BE49-F238E27FC236}">
                <a16:creationId xmlns:a16="http://schemas.microsoft.com/office/drawing/2014/main" id="{256195AB-0B73-EAE3-BB3E-2BC349CE6D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 r="3" b="5414"/>
          <a:stretch/>
        </p:blipFill>
        <p:spPr>
          <a:xfrm>
            <a:off x="9298949" y="2221896"/>
            <a:ext cx="2635184" cy="1795627"/>
          </a:xfrm>
          <a:prstGeom prst="rect">
            <a:avLst/>
          </a:prstGeom>
        </p:spPr>
      </p:pic>
      <p:pic>
        <p:nvPicPr>
          <p:cNvPr id="5" name="Image 4" descr="Une image contenant plein air, roue, personne, habits&#10;&#10;Description générée automatiquement">
            <a:extLst>
              <a:ext uri="{FF2B5EF4-FFF2-40B4-BE49-F238E27FC236}">
                <a16:creationId xmlns:a16="http://schemas.microsoft.com/office/drawing/2014/main" id="{7A3E0BC1-DF14-7AA1-EB60-BD567806F5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r="3" b="3"/>
          <a:stretch/>
        </p:blipFill>
        <p:spPr>
          <a:xfrm>
            <a:off x="9289221" y="4066968"/>
            <a:ext cx="2635183" cy="19471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B940EC7-09D2-56E2-F8A2-19B15EBE078B}"/>
              </a:ext>
            </a:extLst>
          </p:cNvPr>
          <p:cNvSpPr txBox="1"/>
          <p:nvPr/>
        </p:nvSpPr>
        <p:spPr>
          <a:xfrm>
            <a:off x="224905" y="284813"/>
            <a:ext cx="6049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33A6B2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Une campagne multicanale</a:t>
            </a:r>
            <a:endParaRPr lang="fr-FR" dirty="0"/>
          </a:p>
        </p:txBody>
      </p:sp>
      <p:pic>
        <p:nvPicPr>
          <p:cNvPr id="7" name="Image 6" descr="Une image contenant table, meubles, plein air, sol&#10;&#10;Description générée automatiquement">
            <a:extLst>
              <a:ext uri="{FF2B5EF4-FFF2-40B4-BE49-F238E27FC236}">
                <a16:creationId xmlns:a16="http://schemas.microsoft.com/office/drawing/2014/main" id="{ED9DF8E4-C8E8-EA25-8175-DE8C52E826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8" b="10049"/>
          <a:stretch/>
        </p:blipFill>
        <p:spPr>
          <a:xfrm>
            <a:off x="6400974" y="3163427"/>
            <a:ext cx="2799723" cy="285020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5584354-479E-5F20-C5F3-0B88440C3566}"/>
              </a:ext>
            </a:extLst>
          </p:cNvPr>
          <p:cNvSpPr txBox="1"/>
          <p:nvPr/>
        </p:nvSpPr>
        <p:spPr>
          <a:xfrm>
            <a:off x="224905" y="756416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33A6B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ciblée géographiquement 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5EEB5B-E51C-D121-3E7E-01799F355B4E}"/>
              </a:ext>
            </a:extLst>
          </p:cNvPr>
          <p:cNvSpPr txBox="1"/>
          <p:nvPr/>
        </p:nvSpPr>
        <p:spPr>
          <a:xfrm>
            <a:off x="229973" y="1566952"/>
            <a:ext cx="600568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EC6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ca</a:t>
            </a:r>
            <a:r>
              <a:rPr lang="fr-FR" sz="2400" b="1" dirty="0" err="1">
                <a:solidFill>
                  <a:srgbClr val="9EC614"/>
                </a:solidFill>
                <a:latin typeface="Calibri" panose="020F0502020204030204"/>
              </a:rPr>
              <a:t>mpagne</a:t>
            </a:r>
            <a:r>
              <a:rPr lang="fr-FR" sz="2400" b="1" dirty="0">
                <a:solidFill>
                  <a:srgbClr val="9EC614"/>
                </a:solidFill>
                <a:latin typeface="Calibri" panose="020F0502020204030204"/>
              </a:rPr>
              <a:t> de communication</a:t>
            </a:r>
            <a:r>
              <a:rPr lang="fr-FR" sz="2400" b="1" dirty="0">
                <a:solidFill>
                  <a:srgbClr val="9EC614"/>
                </a:solidFill>
              </a:rPr>
              <a:t> médias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3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destination des touristes (affichage, radios, TV, presse, sponsorisation réseaux sociaux…)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4350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4350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9EC614"/>
                </a:solidFill>
              </a:rPr>
              <a:t>Des kits de communications</a:t>
            </a:r>
            <a:r>
              <a:rPr lang="fr-FR" sz="2400" b="1" dirty="0">
                <a:solidFill>
                  <a:srgbClr val="435057"/>
                </a:solidFill>
                <a:latin typeface="Calibri" panose="020F0502020204030204"/>
              </a:rPr>
              <a:t> spécifiques pour les professionnels du tourisme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r-FR" sz="2400" b="1" dirty="0">
              <a:solidFill>
                <a:srgbClr val="435057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9EC614"/>
                </a:solidFill>
              </a:rPr>
              <a:t>Des actions de sensibilisation sur le terrain :</a:t>
            </a:r>
            <a:r>
              <a:rPr lang="fr-FR" sz="2400" b="1" dirty="0">
                <a:solidFill>
                  <a:srgbClr val="435057"/>
                </a:solidFill>
                <a:latin typeface="Calibri" panose="020F0502020204030204"/>
              </a:rPr>
              <a:t> sorties de plage, marchés…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4350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7CC55FF-9978-85D2-453F-305E98B6E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8949" y="245126"/>
            <a:ext cx="2710775" cy="2033081"/>
          </a:xfrm>
          <a:prstGeom prst="rect">
            <a:avLst/>
          </a:prstGeom>
        </p:spPr>
      </p:pic>
      <p:pic>
        <p:nvPicPr>
          <p:cNvPr id="2" name="Image 1" descr="Une image contenant outil, ciel, plein air, nuage&#10;&#10;Description générée automatiquement">
            <a:extLst>
              <a:ext uri="{FF2B5EF4-FFF2-40B4-BE49-F238E27FC236}">
                <a16:creationId xmlns:a16="http://schemas.microsoft.com/office/drawing/2014/main" id="{38CBD57F-2798-792B-1684-BF6C51C324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978" y="5104073"/>
            <a:ext cx="1212744" cy="909558"/>
          </a:xfrm>
          <a:prstGeom prst="rect">
            <a:avLst/>
          </a:prstGeom>
        </p:spPr>
      </p:pic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C3FA682A-EA3B-03CB-DEC5-A54F1D675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5577" y="6338199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pic>
        <p:nvPicPr>
          <p:cNvPr id="12" name="image5.jpeg">
            <a:extLst>
              <a:ext uri="{FF2B5EF4-FFF2-40B4-BE49-F238E27FC236}">
                <a16:creationId xmlns:a16="http://schemas.microsoft.com/office/drawing/2014/main" id="{36E5B363-C834-AFF2-9C4E-5EE4470759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541" y="6191975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Freeform 26">
            <a:extLst>
              <a:ext uri="{FF2B5EF4-FFF2-40B4-BE49-F238E27FC236}">
                <a16:creationId xmlns:a16="http://schemas.microsoft.com/office/drawing/2014/main" id="{2C1DCC8F-6D0E-8784-B2D8-671597FE1A15}"/>
              </a:ext>
            </a:extLst>
          </p:cNvPr>
          <p:cNvSpPr/>
          <p:nvPr/>
        </p:nvSpPr>
        <p:spPr>
          <a:xfrm>
            <a:off x="10406386" y="6085536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0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85A2CCF5-8922-D5B8-29A8-DDB6B4B98388}"/>
              </a:ext>
            </a:extLst>
          </p:cNvPr>
          <p:cNvGrpSpPr/>
          <p:nvPr/>
        </p:nvGrpSpPr>
        <p:grpSpPr>
          <a:xfrm>
            <a:off x="1118681" y="1556430"/>
            <a:ext cx="7170186" cy="4970835"/>
            <a:chOff x="528701" y="236005"/>
            <a:chExt cx="8415611" cy="6431775"/>
          </a:xfrm>
        </p:grpSpPr>
        <p:pic>
          <p:nvPicPr>
            <p:cNvPr id="5" name="Image 4" descr="Une image contenant Police, Graphique, texte, logo&#10;&#10;Description générée automatiquement">
              <a:extLst>
                <a:ext uri="{FF2B5EF4-FFF2-40B4-BE49-F238E27FC236}">
                  <a16:creationId xmlns:a16="http://schemas.microsoft.com/office/drawing/2014/main" id="{2EBBF513-EB77-DABD-8932-5556F1D11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77" y="1819839"/>
              <a:ext cx="2325596" cy="609467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6F33CDC-DCC8-4F7E-A4F2-8012730E2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48193" y="2761909"/>
              <a:ext cx="2937164" cy="642319"/>
            </a:xfrm>
            <a:prstGeom prst="rect">
              <a:avLst/>
            </a:prstGeom>
          </p:spPr>
        </p:pic>
        <p:pic>
          <p:nvPicPr>
            <p:cNvPr id="7" name="Image 6" descr="Une image contenant Police, Graphiqu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B1D80F64-D02C-3464-422B-69B7DB4D0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5808" y="3794568"/>
              <a:ext cx="2817090" cy="532606"/>
            </a:xfrm>
            <a:prstGeom prst="rect">
              <a:avLst/>
            </a:prstGeom>
          </p:spPr>
        </p:pic>
        <p:pic>
          <p:nvPicPr>
            <p:cNvPr id="8" name="Image 7" descr="Une image contenant logo, Graphique, conception, capture d’écran&#10;&#10;Description générée automatiquement">
              <a:extLst>
                <a:ext uri="{FF2B5EF4-FFF2-40B4-BE49-F238E27FC236}">
                  <a16:creationId xmlns:a16="http://schemas.microsoft.com/office/drawing/2014/main" id="{BAF4C583-A828-3C52-1FFA-DA1710439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9704" y="236005"/>
              <a:ext cx="1820499" cy="1034650"/>
            </a:xfrm>
            <a:prstGeom prst="rect">
              <a:avLst/>
            </a:prstGeom>
          </p:spPr>
        </p:pic>
        <p:pic>
          <p:nvPicPr>
            <p:cNvPr id="9" name="Image 8" descr="Une image contenant Graphique, Police, graphisme, texte&#10;&#10;Description générée automatiquement">
              <a:extLst>
                <a:ext uri="{FF2B5EF4-FFF2-40B4-BE49-F238E27FC236}">
                  <a16:creationId xmlns:a16="http://schemas.microsoft.com/office/drawing/2014/main" id="{8734AC8A-2C5F-93E2-8927-F72DAF75E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8700" y="5575491"/>
              <a:ext cx="3184807" cy="1092289"/>
            </a:xfrm>
            <a:prstGeom prst="rect">
              <a:avLst/>
            </a:prstGeom>
          </p:spPr>
        </p:pic>
        <p:pic>
          <p:nvPicPr>
            <p:cNvPr id="10" name="Image 9" descr="Une image contenant Police, texte, Graphique, graphisme&#10;&#10;Description générée automatiquement">
              <a:extLst>
                <a:ext uri="{FF2B5EF4-FFF2-40B4-BE49-F238E27FC236}">
                  <a16:creationId xmlns:a16="http://schemas.microsoft.com/office/drawing/2014/main" id="{C1DB7260-0DE5-FDCD-EE43-DF2B7B966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1424" y="487704"/>
              <a:ext cx="2325596" cy="782951"/>
            </a:xfrm>
            <a:prstGeom prst="rect">
              <a:avLst/>
            </a:prstGeom>
          </p:spPr>
        </p:pic>
        <p:pic>
          <p:nvPicPr>
            <p:cNvPr id="11" name="Image 10" descr="Une image contenant Police, texte, Graphique, logo&#10;&#10;Description générée automatiquement">
              <a:extLst>
                <a:ext uri="{FF2B5EF4-FFF2-40B4-BE49-F238E27FC236}">
                  <a16:creationId xmlns:a16="http://schemas.microsoft.com/office/drawing/2014/main" id="{BB575F7D-9B3B-60E6-C1DF-B339E45C6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701" y="3489514"/>
              <a:ext cx="2619492" cy="80222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DCCD1E6-5797-BBDD-2830-63F3885F8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6812" y="1708868"/>
              <a:ext cx="2857500" cy="720438"/>
            </a:xfrm>
            <a:prstGeom prst="rect">
              <a:avLst/>
            </a:prstGeom>
          </p:spPr>
        </p:pic>
        <p:pic>
          <p:nvPicPr>
            <p:cNvPr id="13" name="Image 12" descr="Une image contenant Police, Graphique, orange, conception&#10;&#10;Description générée automatiquement">
              <a:extLst>
                <a:ext uri="{FF2B5EF4-FFF2-40B4-BE49-F238E27FC236}">
                  <a16:creationId xmlns:a16="http://schemas.microsoft.com/office/drawing/2014/main" id="{E586DF44-2CF8-B5FE-4897-EDE36FCA9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1170" y="4502861"/>
              <a:ext cx="2802321" cy="533257"/>
            </a:xfrm>
            <a:prstGeom prst="rect">
              <a:avLst/>
            </a:prstGeom>
          </p:spPr>
        </p:pic>
        <p:pic>
          <p:nvPicPr>
            <p:cNvPr id="14" name="Image 13" descr="Une image contenant texte, graphisme, Graphique, Police&#10;&#10;Description générée automatiquement">
              <a:extLst>
                <a:ext uri="{FF2B5EF4-FFF2-40B4-BE49-F238E27FC236}">
                  <a16:creationId xmlns:a16="http://schemas.microsoft.com/office/drawing/2014/main" id="{F2D05392-AF43-4BEF-CC2D-4F357B00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6269" y="5889783"/>
              <a:ext cx="2619493" cy="543066"/>
            </a:xfrm>
            <a:prstGeom prst="rect">
              <a:avLst/>
            </a:prstGeom>
          </p:spPr>
        </p:pic>
        <p:pic>
          <p:nvPicPr>
            <p:cNvPr id="15" name="Image 14" descr="Une image contenant texte, Police, logo, capture d’écran&#10;&#10;Description générée automatiquement">
              <a:extLst>
                <a:ext uri="{FF2B5EF4-FFF2-40B4-BE49-F238E27FC236}">
                  <a16:creationId xmlns:a16="http://schemas.microsoft.com/office/drawing/2014/main" id="{B573EB96-F48F-B6F8-66BA-232AC1FA0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037" y="5042626"/>
              <a:ext cx="1177635" cy="1177635"/>
            </a:xfrm>
            <a:prstGeom prst="rect">
              <a:avLst/>
            </a:prstGeom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5766BD2E-4E1B-0E84-0688-3EE2A8B5A1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1578" y="361741"/>
            <a:ext cx="2603830" cy="222746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13AE01D-D8B2-4A9F-C116-1E89D1CADF3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4103" y="2690339"/>
            <a:ext cx="3067332" cy="169133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51843DC-21F2-0BF2-C4D3-C023DD5FFC4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4103" y="4482806"/>
            <a:ext cx="3067332" cy="169920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293C9F8-FB84-51B4-36D9-630FE792DC3B}"/>
              </a:ext>
            </a:extLst>
          </p:cNvPr>
          <p:cNvSpPr txBox="1"/>
          <p:nvPr/>
        </p:nvSpPr>
        <p:spPr>
          <a:xfrm>
            <a:off x="282807" y="303728"/>
            <a:ext cx="9075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33A6B2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Impact média national et local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23BACF"/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1CB5DCE2-EF4E-478C-09CA-C16184B62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1984" y="6339184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pic>
        <p:nvPicPr>
          <p:cNvPr id="3" name="image5.jpeg">
            <a:extLst>
              <a:ext uri="{FF2B5EF4-FFF2-40B4-BE49-F238E27FC236}">
                <a16:creationId xmlns:a16="http://schemas.microsoft.com/office/drawing/2014/main" id="{5DB4DFD1-DA78-DDFA-FAB3-A76EF15D0D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9948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Freeform 26">
            <a:extLst>
              <a:ext uri="{FF2B5EF4-FFF2-40B4-BE49-F238E27FC236}">
                <a16:creationId xmlns:a16="http://schemas.microsoft.com/office/drawing/2014/main" id="{B6A5009B-BC2B-3FF1-454A-BD6F0D563D94}"/>
              </a:ext>
            </a:extLst>
          </p:cNvPr>
          <p:cNvSpPr/>
          <p:nvPr/>
        </p:nvSpPr>
        <p:spPr>
          <a:xfrm>
            <a:off x="10422793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3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B940EC7-09D2-56E2-F8A2-19B15EBE078B}"/>
              </a:ext>
            </a:extLst>
          </p:cNvPr>
          <p:cNvSpPr txBox="1"/>
          <p:nvPr/>
        </p:nvSpPr>
        <p:spPr>
          <a:xfrm>
            <a:off x="734221" y="217017"/>
            <a:ext cx="6049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33A6B2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Bilan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5EEB5B-E51C-D121-3E7E-01799F355B4E}"/>
              </a:ext>
            </a:extLst>
          </p:cNvPr>
          <p:cNvSpPr txBox="1"/>
          <p:nvPr/>
        </p:nvSpPr>
        <p:spPr>
          <a:xfrm>
            <a:off x="6096000" y="597334"/>
            <a:ext cx="6005680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EF7D7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+ de 170 structures engagées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dont une majorité de campings </a:t>
            </a:r>
          </a:p>
        </p:txBody>
      </p:sp>
      <p:pic>
        <p:nvPicPr>
          <p:cNvPr id="11" name="Image 10" descr="Une image contenant texte, capture d’écran, ciel, plein air&#10;&#10;Description générée automatiquement">
            <a:extLst>
              <a:ext uri="{FF2B5EF4-FFF2-40B4-BE49-F238E27FC236}">
                <a16:creationId xmlns:a16="http://schemas.microsoft.com/office/drawing/2014/main" id="{CFA81BCD-F77B-6F93-A20E-206E3C3B68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592" y="1474265"/>
            <a:ext cx="2242869" cy="1682151"/>
          </a:xfrm>
          <a:prstGeom prst="rect">
            <a:avLst/>
          </a:prstGeom>
        </p:spPr>
      </p:pic>
      <p:pic>
        <p:nvPicPr>
          <p:cNvPr id="12" name="Image 11" descr="Une image contenant intérieur, dessin humoristique, mur&#10;&#10;Description générée automatiquement">
            <a:extLst>
              <a:ext uri="{FF2B5EF4-FFF2-40B4-BE49-F238E27FC236}">
                <a16:creationId xmlns:a16="http://schemas.microsoft.com/office/drawing/2014/main" id="{EBA1AE5D-C562-C2ED-CD4B-B99CF2FC80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1"/>
          <a:stretch/>
        </p:blipFill>
        <p:spPr>
          <a:xfrm rot="5400000">
            <a:off x="8584370" y="1666378"/>
            <a:ext cx="1682150" cy="1325663"/>
          </a:xfrm>
          <a:prstGeom prst="rect">
            <a:avLst/>
          </a:prstGeom>
        </p:spPr>
      </p:pic>
      <p:pic>
        <p:nvPicPr>
          <p:cNvPr id="13" name="Image 12" descr="Une image contenant texte, Post-it, écriture manuscrite, intérieur&#10;&#10;Description générée automatiquement">
            <a:extLst>
              <a:ext uri="{FF2B5EF4-FFF2-40B4-BE49-F238E27FC236}">
                <a16:creationId xmlns:a16="http://schemas.microsoft.com/office/drawing/2014/main" id="{5BADE1B5-3DB4-2D59-8251-48C5EA2AD2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0"/>
          <a:stretch/>
        </p:blipFill>
        <p:spPr>
          <a:xfrm rot="5400000">
            <a:off x="10033770" y="1680793"/>
            <a:ext cx="1710984" cy="1325665"/>
          </a:xfrm>
          <a:prstGeom prst="rect">
            <a:avLst/>
          </a:prstGeom>
        </p:spPr>
      </p:pic>
      <p:pic>
        <p:nvPicPr>
          <p:cNvPr id="14" name="Image 13" descr="Une image contenant texte, capture d’écran, Publicité en ligne, Page web&#10;&#10;Description générée automatiquement">
            <a:extLst>
              <a:ext uri="{FF2B5EF4-FFF2-40B4-BE49-F238E27FC236}">
                <a16:creationId xmlns:a16="http://schemas.microsoft.com/office/drawing/2014/main" id="{7C9FA8EA-7386-5984-F209-B1EF683A6E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996" y="3953819"/>
            <a:ext cx="1163405" cy="198574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98DAA87-8FC9-1C96-E7A5-E2CCC8E67400}"/>
              </a:ext>
            </a:extLst>
          </p:cNvPr>
          <p:cNvSpPr txBox="1"/>
          <p:nvPr/>
        </p:nvSpPr>
        <p:spPr>
          <a:xfrm>
            <a:off x="152786" y="4189437"/>
            <a:ext cx="50679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fr-FR" sz="2400" b="1" dirty="0">
                <a:solidFill>
                  <a:srgbClr val="EF7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Réseaux sociaux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fr-FR" sz="2800" b="1" dirty="0">
                <a:solidFill>
                  <a:srgbClr val="EF7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350 000 </a:t>
            </a:r>
            <a:r>
              <a:rPr lang="fr-FR" sz="2800" dirty="0">
                <a:solidFill>
                  <a:srgbClr val="EF7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interactions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fr-FR" sz="2800" b="1" dirty="0">
                <a:solidFill>
                  <a:srgbClr val="EF7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1,9 million </a:t>
            </a:r>
            <a:r>
              <a:rPr lang="fr-FR" sz="2000" b="1" dirty="0">
                <a:solidFill>
                  <a:srgbClr val="EF7D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personnes touchées </a:t>
            </a:r>
          </a:p>
          <a:p>
            <a:endParaRPr lang="fr-FR" sz="2000" b="1" dirty="0">
              <a:solidFill>
                <a:srgbClr val="48535A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B350CED-87F1-0A64-ECD0-B5A38F13BAEF}"/>
              </a:ext>
            </a:extLst>
          </p:cNvPr>
          <p:cNvSpPr txBox="1"/>
          <p:nvPr/>
        </p:nvSpPr>
        <p:spPr>
          <a:xfrm>
            <a:off x="2237041" y="1725584"/>
            <a:ext cx="376827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11 385 personnes sensibilisées 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 face à face</a:t>
            </a:r>
          </a:p>
        </p:txBody>
      </p:sp>
      <p:pic>
        <p:nvPicPr>
          <p:cNvPr id="17" name="Image 16" descr="Une image contenant plein air, roue, personne, habits&#10;&#10;Description générée automatiquement">
            <a:extLst>
              <a:ext uri="{FF2B5EF4-FFF2-40B4-BE49-F238E27FC236}">
                <a16:creationId xmlns:a16="http://schemas.microsoft.com/office/drawing/2014/main" id="{D7AAA32C-84C8-FCA3-A940-EA4F9D00C1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1105"/>
            <a:ext cx="2102048" cy="157582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74FAD17-86FC-079A-57B8-EC263818FAAB}"/>
              </a:ext>
            </a:extLst>
          </p:cNvPr>
          <p:cNvSpPr txBox="1"/>
          <p:nvPr/>
        </p:nvSpPr>
        <p:spPr>
          <a:xfrm>
            <a:off x="6556916" y="3897048"/>
            <a:ext cx="548229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</a:rPr>
              <a:t>Lien avec les partenaires renforcé</a:t>
            </a:r>
            <a:b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</a:rPr>
              <a:t>Baisse de consommation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</a:rPr>
              <a:t>dont le caractère structurel est à confirmer sur la durée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E76107C9-C522-55A4-935D-3566452B4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1984" y="6339184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pic>
        <p:nvPicPr>
          <p:cNvPr id="3" name="image5.jpeg">
            <a:extLst>
              <a:ext uri="{FF2B5EF4-FFF2-40B4-BE49-F238E27FC236}">
                <a16:creationId xmlns:a16="http://schemas.microsoft.com/office/drawing/2014/main" id="{1C83E45A-75DF-1295-A137-54F2EFA064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948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Freeform 26">
            <a:extLst>
              <a:ext uri="{FF2B5EF4-FFF2-40B4-BE49-F238E27FC236}">
                <a16:creationId xmlns:a16="http://schemas.microsoft.com/office/drawing/2014/main" id="{7D0A766E-268D-6FD7-7B20-8582FA014278}"/>
              </a:ext>
            </a:extLst>
          </p:cNvPr>
          <p:cNvSpPr/>
          <p:nvPr/>
        </p:nvSpPr>
        <p:spPr>
          <a:xfrm>
            <a:off x="10422793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233</Words>
  <Application>Microsoft Office PowerPoint</Application>
  <PresentationFormat>Grand écran</PresentationFormat>
  <Paragraphs>32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Trebuchet MS</vt:lpstr>
      <vt:lpstr>Wingdings</vt:lpstr>
      <vt:lpstr>Thème Office</vt:lpstr>
      <vt:lpstr>Présentation PowerPoint</vt:lpstr>
      <vt:lpstr>Stress hydrique et variabilité saisonnière   Concentrer la communication économies d’eau sur le littoral en été   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dispositif</dc:title>
  <dc:creator>Inès BACHTANIK</dc:creator>
  <cp:lastModifiedBy>Inès BACHTANIK</cp:lastModifiedBy>
  <cp:revision>21</cp:revision>
  <dcterms:created xsi:type="dcterms:W3CDTF">2023-11-20T11:30:05Z</dcterms:created>
  <dcterms:modified xsi:type="dcterms:W3CDTF">2023-12-06T09:27:05Z</dcterms:modified>
</cp:coreProperties>
</file>